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60" r:id="rId3"/>
    <p:sldId id="261" r:id="rId4"/>
    <p:sldId id="262" r:id="rId5"/>
    <p:sldId id="263" r:id="rId6"/>
    <p:sldId id="313" r:id="rId7"/>
    <p:sldId id="314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9" r:id="rId21"/>
    <p:sldId id="280" r:id="rId22"/>
    <p:sldId id="281" r:id="rId23"/>
    <p:sldId id="282" r:id="rId24"/>
    <p:sldId id="283" r:id="rId25"/>
    <p:sldId id="284" r:id="rId26"/>
    <p:sldId id="286" r:id="rId27"/>
    <p:sldId id="287" r:id="rId28"/>
    <p:sldId id="288" r:id="rId29"/>
    <p:sldId id="290" r:id="rId30"/>
    <p:sldId id="291" r:id="rId31"/>
    <p:sldId id="292" r:id="rId32"/>
    <p:sldId id="310" r:id="rId33"/>
    <p:sldId id="311" r:id="rId34"/>
  </p:sldIdLst>
  <p:sldSz cx="18288000" cy="10287000"/>
  <p:notesSz cx="6858000" cy="9144000"/>
  <p:embeddedFontLst>
    <p:embeddedFont>
      <p:font typeface="League Spartan" pitchFamily="2" charset="77"/>
      <p:regular r:id="rId36"/>
      <p:bold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Open Sans Light" panose="020B030603050402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7" roundtripDataSignature="AMtx7mgJnbZFRxYbtAylqY3DvxzqlBnL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EB47E98-3975-4F3A-8D40-AEB030D48182}">
  <a:tblStyle styleId="{DEB47E98-3975-4F3A-8D40-AEB030D4818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4ACD41C-2F37-457F-8590-E85A4F1F692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29"/>
    <p:restoredTop sz="94082"/>
  </p:normalViewPr>
  <p:slideViewPr>
    <p:cSldViewPr snapToGrid="0">
      <p:cViewPr varScale="1">
        <p:scale>
          <a:sx n="80" d="100"/>
          <a:sy n="80" d="100"/>
        </p:scale>
        <p:origin x="824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77" Type="http://customschemas.google.com/relationships/presentationmetadata" Target="metadata"/><Relationship Id="rId8" Type="http://schemas.openxmlformats.org/officeDocument/2006/relationships/slide" Target="slides/slide7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63c255754d_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8" name="Google Shape;368;g263c255754d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63c255754d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263c255754d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63c255754d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263c255754d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63a4c33879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g263a4c33879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63a4c33879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g263a4c33879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63a4c33879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g263a4c33879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263a4c33879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g263a4c33879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63a4c33879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g263a4c33879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263a4c3387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g263a4c3387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63a4c3387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g263a4c3387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263a4c33879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g263a4c33879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263a4c33879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g263a4c33879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263c297e4f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263c297e4f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2a6c08d32b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g2a6c08d32b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2a6c08d32ba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g2a6c08d32ba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63a4c33879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263a4c3387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2a6c08d32b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g2a6c08d32b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2a6c08d32ba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g2a6c08d32ba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263a4c33879_0_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263a4c33879_0_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63a4c33879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263a4c33879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63a4c3387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263a4c3387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63a4c3387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7" name="Google Shape;267;g263a4c3387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2235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63a4c3387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7" name="Google Shape;267;g263a4c3387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3146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63a4c33879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263a4c33879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3.png"/><Relationship Id="rId7" Type="http://schemas.openxmlformats.org/officeDocument/2006/relationships/image" Target="../media/image21.jp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"/>
          <p:cNvSpPr/>
          <p:nvPr/>
        </p:nvSpPr>
        <p:spPr>
          <a:xfrm>
            <a:off x="-1344034" y="7314923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7" name="Google Shape;117;p1"/>
          <p:cNvSpPr/>
          <p:nvPr/>
        </p:nvSpPr>
        <p:spPr>
          <a:xfrm>
            <a:off x="-3202135" y="5815557"/>
            <a:ext cx="4985647" cy="5303879"/>
          </a:xfrm>
          <a:custGeom>
            <a:avLst/>
            <a:gdLst/>
            <a:ahLst/>
            <a:cxnLst/>
            <a:rect l="l" t="t" r="r" b="b"/>
            <a:pathLst>
              <a:path w="4985647" h="5303879" extrusionOk="0">
                <a:moveTo>
                  <a:pt x="0" y="0"/>
                </a:moveTo>
                <a:lnTo>
                  <a:pt x="4985647" y="0"/>
                </a:lnTo>
                <a:lnTo>
                  <a:pt x="4985647" y="5303879"/>
                </a:lnTo>
                <a:lnTo>
                  <a:pt x="0" y="5303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8" name="Google Shape;118;p1"/>
          <p:cNvSpPr/>
          <p:nvPr/>
        </p:nvSpPr>
        <p:spPr>
          <a:xfrm flipH="1">
            <a:off x="10097666" y="6254241"/>
            <a:ext cx="12080352" cy="7094461"/>
          </a:xfrm>
          <a:custGeom>
            <a:avLst/>
            <a:gdLst/>
            <a:ahLst/>
            <a:cxnLst/>
            <a:rect l="l" t="t" r="r" b="b"/>
            <a:pathLst>
              <a:path w="12080352" h="7094461" extrusionOk="0">
                <a:moveTo>
                  <a:pt x="12080352" y="0"/>
                </a:moveTo>
                <a:lnTo>
                  <a:pt x="0" y="0"/>
                </a:lnTo>
                <a:lnTo>
                  <a:pt x="0" y="7094461"/>
                </a:lnTo>
                <a:lnTo>
                  <a:pt x="12080352" y="7094461"/>
                </a:lnTo>
                <a:lnTo>
                  <a:pt x="1208035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9" name="Google Shape;119;p1"/>
          <p:cNvSpPr/>
          <p:nvPr/>
        </p:nvSpPr>
        <p:spPr>
          <a:xfrm rot="10800000" flipH="1">
            <a:off x="-1982686" y="-3547231"/>
            <a:ext cx="12080352" cy="7094461"/>
          </a:xfrm>
          <a:custGeom>
            <a:avLst/>
            <a:gdLst/>
            <a:ahLst/>
            <a:cxnLst/>
            <a:rect l="l" t="t" r="r" b="b"/>
            <a:pathLst>
              <a:path w="12080352" h="7094461" extrusionOk="0">
                <a:moveTo>
                  <a:pt x="0" y="7094462"/>
                </a:moveTo>
                <a:lnTo>
                  <a:pt x="12080352" y="7094462"/>
                </a:lnTo>
                <a:lnTo>
                  <a:pt x="12080352" y="0"/>
                </a:lnTo>
                <a:lnTo>
                  <a:pt x="0" y="0"/>
                </a:lnTo>
                <a:lnTo>
                  <a:pt x="0" y="7094462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0" name="Google Shape;120;p1"/>
          <p:cNvSpPr/>
          <p:nvPr/>
        </p:nvSpPr>
        <p:spPr>
          <a:xfrm>
            <a:off x="14818546" y="-3656601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1" name="Google Shape;121;p1"/>
          <p:cNvSpPr/>
          <p:nvPr/>
        </p:nvSpPr>
        <p:spPr>
          <a:xfrm>
            <a:off x="13645019" y="-3656601"/>
            <a:ext cx="4985647" cy="5303879"/>
          </a:xfrm>
          <a:custGeom>
            <a:avLst/>
            <a:gdLst/>
            <a:ahLst/>
            <a:cxnLst/>
            <a:rect l="l" t="t" r="r" b="b"/>
            <a:pathLst>
              <a:path w="4985647" h="5303879" extrusionOk="0">
                <a:moveTo>
                  <a:pt x="0" y="0"/>
                </a:moveTo>
                <a:lnTo>
                  <a:pt x="4985646" y="0"/>
                </a:lnTo>
                <a:lnTo>
                  <a:pt x="4985646" y="5303879"/>
                </a:lnTo>
                <a:lnTo>
                  <a:pt x="0" y="5303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22" name="Google Shape;122;p1"/>
          <p:cNvGrpSpPr/>
          <p:nvPr/>
        </p:nvGrpSpPr>
        <p:grpSpPr>
          <a:xfrm>
            <a:off x="1028700" y="811709"/>
            <a:ext cx="16230600" cy="8446591"/>
            <a:chOff x="0" y="-57150"/>
            <a:chExt cx="4274726" cy="2224617"/>
          </a:xfrm>
        </p:grpSpPr>
        <p:sp>
          <p:nvSpPr>
            <p:cNvPr id="123" name="Google Shape;123;p1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 extrusionOk="0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sp>
        <p:sp>
          <p:nvSpPr>
            <p:cNvPr id="124" name="Google Shape;124;p1"/>
            <p:cNvSpPr txBox="1"/>
            <p:nvPr/>
          </p:nvSpPr>
          <p:spPr>
            <a:xfrm>
              <a:off x="0" y="-57150"/>
              <a:ext cx="4274726" cy="22246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5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" name="Google Shape;125;p1"/>
          <p:cNvSpPr/>
          <p:nvPr/>
        </p:nvSpPr>
        <p:spPr>
          <a:xfrm>
            <a:off x="7708228" y="1079827"/>
            <a:ext cx="2871544" cy="2871544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"/>
          <p:cNvSpPr txBox="1"/>
          <p:nvPr/>
        </p:nvSpPr>
        <p:spPr>
          <a:xfrm>
            <a:off x="2061715" y="4232251"/>
            <a:ext cx="14164569" cy="3798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6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74" b="0" i="0" u="none" strike="noStrike" cap="none" dirty="0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CUENTA PÚBLICA</a:t>
            </a:r>
          </a:p>
          <a:p>
            <a:pPr marL="0" marR="0" lvl="0" indent="0" algn="ctr" rtl="0">
              <a:lnSpc>
                <a:spcPct val="136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74" dirty="0">
                <a:solidFill>
                  <a:srgbClr val="292F33"/>
                </a:solidFill>
                <a:latin typeface="League Spartan"/>
                <a:sym typeface="League Spartan"/>
              </a:rPr>
              <a:t>2023</a:t>
            </a:r>
            <a:endParaRPr dirty="0"/>
          </a:p>
        </p:txBody>
      </p:sp>
      <p:sp>
        <p:nvSpPr>
          <p:cNvPr id="127" name="Google Shape;127;p1"/>
          <p:cNvSpPr txBox="1"/>
          <p:nvPr/>
        </p:nvSpPr>
        <p:spPr>
          <a:xfrm>
            <a:off x="3512136" y="7676873"/>
            <a:ext cx="11263728" cy="60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5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21" b="0" i="0" u="none" strike="noStrike" cap="none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ESCUELA JUAN LUIS SANFUENTES </a:t>
            </a:r>
            <a:endParaRPr/>
          </a:p>
        </p:txBody>
      </p:sp>
      <p:sp>
        <p:nvSpPr>
          <p:cNvPr id="128" name="Google Shape;128;p1"/>
          <p:cNvSpPr txBox="1"/>
          <p:nvPr/>
        </p:nvSpPr>
        <p:spPr>
          <a:xfrm>
            <a:off x="3512136" y="8419872"/>
            <a:ext cx="11263728" cy="569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5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21" b="0" i="0" u="none" strike="noStrike" cap="none" dirty="0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25 DE MARZO DE 2023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63c255754d_2_3"/>
          <p:cNvSpPr/>
          <p:nvPr/>
        </p:nvSpPr>
        <p:spPr>
          <a:xfrm rot="-10124778" flipH="1">
            <a:off x="-1494450" y="-2245232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1" name="Google Shape;371;g263c255754d_2_3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2" name="Google Shape;372;g263c255754d_2_3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373" name="Google Shape;373;g263c255754d_2_3"/>
          <p:cNvGrpSpPr/>
          <p:nvPr/>
        </p:nvGrpSpPr>
        <p:grpSpPr>
          <a:xfrm>
            <a:off x="8604485" y="4130161"/>
            <a:ext cx="604154" cy="604154"/>
            <a:chOff x="0" y="0"/>
            <a:chExt cx="812800" cy="812800"/>
          </a:xfrm>
        </p:grpSpPr>
        <p:sp>
          <p:nvSpPr>
            <p:cNvPr id="374" name="Google Shape;374;g263c255754d_2_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g263c255754d_2_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6" name="Google Shape;376;g263c255754d_2_3"/>
          <p:cNvGrpSpPr/>
          <p:nvPr/>
        </p:nvGrpSpPr>
        <p:grpSpPr>
          <a:xfrm>
            <a:off x="8604485" y="5179970"/>
            <a:ext cx="604154" cy="604154"/>
            <a:chOff x="0" y="0"/>
            <a:chExt cx="812800" cy="812800"/>
          </a:xfrm>
        </p:grpSpPr>
        <p:sp>
          <p:nvSpPr>
            <p:cNvPr id="377" name="Google Shape;377;g263c255754d_2_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g263c255754d_2_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9" name="Google Shape;379;g263c255754d_2_3"/>
          <p:cNvGrpSpPr/>
          <p:nvPr/>
        </p:nvGrpSpPr>
        <p:grpSpPr>
          <a:xfrm>
            <a:off x="8604485" y="6228110"/>
            <a:ext cx="604154" cy="604154"/>
            <a:chOff x="0" y="0"/>
            <a:chExt cx="812800" cy="812800"/>
          </a:xfrm>
        </p:grpSpPr>
        <p:sp>
          <p:nvSpPr>
            <p:cNvPr id="380" name="Google Shape;380;g263c255754d_2_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g263c255754d_2_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2" name="Google Shape;382;g263c255754d_2_3"/>
          <p:cNvGrpSpPr/>
          <p:nvPr/>
        </p:nvGrpSpPr>
        <p:grpSpPr>
          <a:xfrm>
            <a:off x="8604485" y="7277920"/>
            <a:ext cx="604154" cy="604154"/>
            <a:chOff x="0" y="0"/>
            <a:chExt cx="812800" cy="812800"/>
          </a:xfrm>
        </p:grpSpPr>
        <p:sp>
          <p:nvSpPr>
            <p:cNvPr id="383" name="Google Shape;383;g263c255754d_2_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g263c255754d_2_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5" name="Google Shape;385;g263c255754d_2_3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86" name="Google Shape;386;g263c255754d_2_3"/>
          <p:cNvSpPr txBox="1"/>
          <p:nvPr/>
        </p:nvSpPr>
        <p:spPr>
          <a:xfrm>
            <a:off x="1572836" y="1424867"/>
            <a:ext cx="11137200" cy="1381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ASISTENCIA 2023</a:t>
            </a:r>
            <a:endParaRPr sz="1600" b="1" dirty="0"/>
          </a:p>
        </p:txBody>
      </p:sp>
      <p:sp>
        <p:nvSpPr>
          <p:cNvPr id="387" name="Google Shape;387;g263c255754d_2_3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388" name="Google Shape;388;g263c255754d_2_3"/>
          <p:cNvGraphicFramePr/>
          <p:nvPr/>
        </p:nvGraphicFramePr>
        <p:xfrm>
          <a:off x="1621738" y="3058763"/>
          <a:ext cx="15044525" cy="5637625"/>
        </p:xfrm>
        <a:graphic>
          <a:graphicData uri="http://schemas.openxmlformats.org/drawingml/2006/table">
            <a:tbl>
              <a:tblPr>
                <a:noFill/>
                <a:tableStyleId>{54ACD41C-2F37-457F-8590-E85A4F1F6924}</a:tableStyleId>
              </a:tblPr>
              <a:tblGrid>
                <a:gridCol w="882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1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77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700" b="1"/>
                        <a:t>NIVEL</a:t>
                      </a:r>
                      <a:endParaRPr sz="4700" b="1"/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700" b="1"/>
                        <a:t>PORCENTAJE</a:t>
                      </a:r>
                      <a:endParaRPr sz="4700" b="1"/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700"/>
                        <a:t>NIVEL PARVULARIO</a:t>
                      </a:r>
                      <a:endParaRPr sz="3700"/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700"/>
                        <a:t>79,3 %</a:t>
                      </a:r>
                      <a:endParaRPr sz="3700"/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4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700"/>
                        <a:t>PRIMER CICLO</a:t>
                      </a:r>
                      <a:endParaRPr sz="3700"/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700"/>
                        <a:t>88,2 %</a:t>
                      </a:r>
                      <a:endParaRPr sz="3700"/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4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700"/>
                        <a:t>SEGUNDO CICLO</a:t>
                      </a:r>
                      <a:endParaRPr sz="3700"/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700"/>
                        <a:t>88,3 %</a:t>
                      </a:r>
                      <a:endParaRPr sz="3700"/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4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700"/>
                        <a:t>ESTUDIANTES CON MENOS DEL 85 %</a:t>
                      </a:r>
                      <a:endParaRPr sz="3700"/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700"/>
                        <a:t>25% (</a:t>
                      </a:r>
                      <a:r>
                        <a:rPr lang="en-US" sz="2900"/>
                        <a:t>250 estudiantes</a:t>
                      </a:r>
                      <a:r>
                        <a:rPr lang="en-US" sz="3700"/>
                        <a:t>)</a:t>
                      </a:r>
                      <a:endParaRPr sz="3700"/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63c255754d_2_25"/>
          <p:cNvSpPr/>
          <p:nvPr/>
        </p:nvSpPr>
        <p:spPr>
          <a:xfrm rot="-10124778" flipH="1">
            <a:off x="-1494450" y="-2245232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94" name="Google Shape;394;g263c255754d_2_25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95" name="Google Shape;395;g263c255754d_2_25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396" name="Google Shape;396;g263c255754d_2_25"/>
          <p:cNvGrpSpPr/>
          <p:nvPr/>
        </p:nvGrpSpPr>
        <p:grpSpPr>
          <a:xfrm>
            <a:off x="8604485" y="4130161"/>
            <a:ext cx="604154" cy="604154"/>
            <a:chOff x="0" y="0"/>
            <a:chExt cx="812800" cy="812800"/>
          </a:xfrm>
        </p:grpSpPr>
        <p:sp>
          <p:nvSpPr>
            <p:cNvPr id="397" name="Google Shape;397;g263c255754d_2_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g263c255754d_2_2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9" name="Google Shape;399;g263c255754d_2_25"/>
          <p:cNvGrpSpPr/>
          <p:nvPr/>
        </p:nvGrpSpPr>
        <p:grpSpPr>
          <a:xfrm>
            <a:off x="8604485" y="5179970"/>
            <a:ext cx="604154" cy="604154"/>
            <a:chOff x="0" y="0"/>
            <a:chExt cx="812800" cy="812800"/>
          </a:xfrm>
        </p:grpSpPr>
        <p:sp>
          <p:nvSpPr>
            <p:cNvPr id="400" name="Google Shape;400;g263c255754d_2_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g263c255754d_2_2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g263c255754d_2_25"/>
          <p:cNvGrpSpPr/>
          <p:nvPr/>
        </p:nvGrpSpPr>
        <p:grpSpPr>
          <a:xfrm>
            <a:off x="8604485" y="6228110"/>
            <a:ext cx="604154" cy="604154"/>
            <a:chOff x="0" y="0"/>
            <a:chExt cx="812800" cy="812800"/>
          </a:xfrm>
        </p:grpSpPr>
        <p:sp>
          <p:nvSpPr>
            <p:cNvPr id="403" name="Google Shape;403;g263c255754d_2_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g263c255754d_2_2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5" name="Google Shape;405;g263c255754d_2_25"/>
          <p:cNvGrpSpPr/>
          <p:nvPr/>
        </p:nvGrpSpPr>
        <p:grpSpPr>
          <a:xfrm>
            <a:off x="8604485" y="7277920"/>
            <a:ext cx="604154" cy="604154"/>
            <a:chOff x="0" y="0"/>
            <a:chExt cx="812800" cy="812800"/>
          </a:xfrm>
        </p:grpSpPr>
        <p:sp>
          <p:nvSpPr>
            <p:cNvPr id="406" name="Google Shape;406;g263c255754d_2_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g263c255754d_2_2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8" name="Google Shape;408;g263c255754d_2_25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09" name="Google Shape;409;g263c255754d_2_25"/>
          <p:cNvSpPr txBox="1"/>
          <p:nvPr/>
        </p:nvSpPr>
        <p:spPr>
          <a:xfrm>
            <a:off x="1335713" y="1714623"/>
            <a:ext cx="11137200" cy="1381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ALIMENTACIÓN 2023</a:t>
            </a:r>
            <a:endParaRPr sz="1600" b="1" dirty="0"/>
          </a:p>
        </p:txBody>
      </p:sp>
      <p:sp>
        <p:nvSpPr>
          <p:cNvPr id="410" name="Google Shape;410;g263c255754d_2_25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411" name="Google Shape;411;g263c255754d_2_25"/>
          <p:cNvGraphicFramePr/>
          <p:nvPr>
            <p:extLst>
              <p:ext uri="{D42A27DB-BD31-4B8C-83A1-F6EECF244321}">
                <p14:modId xmlns:p14="http://schemas.microsoft.com/office/powerpoint/2010/main" val="2979760291"/>
              </p:ext>
            </p:extLst>
          </p:nvPr>
        </p:nvGraphicFramePr>
        <p:xfrm>
          <a:off x="1335713" y="3759325"/>
          <a:ext cx="15616575" cy="4400677"/>
        </p:xfrm>
        <a:graphic>
          <a:graphicData uri="http://schemas.openxmlformats.org/drawingml/2006/table">
            <a:tbl>
              <a:tblPr>
                <a:noFill/>
                <a:tableStyleId>{54ACD41C-2F37-457F-8590-E85A4F1F6924}</a:tableStyleId>
              </a:tblPr>
              <a:tblGrid>
                <a:gridCol w="915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8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 b="1" dirty="0"/>
                        <a:t>NIVEL</a:t>
                      </a:r>
                      <a:endParaRPr sz="6000" b="1" dirty="0"/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 b="1"/>
                        <a:t>RACIONES</a:t>
                      </a:r>
                      <a:endParaRPr sz="6000" b="1"/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52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 dirty="0"/>
                        <a:t>NIVEL PARVULARIO</a:t>
                      </a:r>
                      <a:endParaRPr sz="4800" dirty="0"/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 dirty="0"/>
                        <a:t>66</a:t>
                      </a:r>
                      <a:endParaRPr sz="4800" dirty="0"/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52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/>
                        <a:t>ENSEÑANZA BÁSICA</a:t>
                      </a:r>
                      <a:endParaRPr sz="4800"/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 dirty="0"/>
                        <a:t>271</a:t>
                      </a:r>
                      <a:endParaRPr sz="4800" dirty="0"/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52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/>
                        <a:t>TERCERA COLACIÓN</a:t>
                      </a:r>
                      <a:endParaRPr sz="4800"/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 dirty="0"/>
                        <a:t>30</a:t>
                      </a:r>
                      <a:endParaRPr sz="4800" dirty="0"/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63c255754d_2_46"/>
          <p:cNvSpPr/>
          <p:nvPr/>
        </p:nvSpPr>
        <p:spPr>
          <a:xfrm rot="-10124778" flipH="1">
            <a:off x="-1494450" y="-2245232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17" name="Google Shape;417;g263c255754d_2_46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18" name="Google Shape;418;g263c255754d_2_46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419" name="Google Shape;419;g263c255754d_2_46"/>
          <p:cNvGrpSpPr/>
          <p:nvPr/>
        </p:nvGrpSpPr>
        <p:grpSpPr>
          <a:xfrm>
            <a:off x="8604485" y="4130161"/>
            <a:ext cx="604154" cy="604154"/>
            <a:chOff x="0" y="0"/>
            <a:chExt cx="812800" cy="812800"/>
          </a:xfrm>
        </p:grpSpPr>
        <p:sp>
          <p:nvSpPr>
            <p:cNvPr id="420" name="Google Shape;420;g263c255754d_2_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g263c255754d_2_4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2" name="Google Shape;422;g263c255754d_2_46"/>
          <p:cNvGrpSpPr/>
          <p:nvPr/>
        </p:nvGrpSpPr>
        <p:grpSpPr>
          <a:xfrm>
            <a:off x="8604485" y="5179970"/>
            <a:ext cx="604154" cy="604154"/>
            <a:chOff x="0" y="0"/>
            <a:chExt cx="812800" cy="812800"/>
          </a:xfrm>
        </p:grpSpPr>
        <p:sp>
          <p:nvSpPr>
            <p:cNvPr id="423" name="Google Shape;423;g263c255754d_2_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g263c255754d_2_4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Google Shape;425;g263c255754d_2_46"/>
          <p:cNvGrpSpPr/>
          <p:nvPr/>
        </p:nvGrpSpPr>
        <p:grpSpPr>
          <a:xfrm>
            <a:off x="8604485" y="6228110"/>
            <a:ext cx="604154" cy="604154"/>
            <a:chOff x="0" y="0"/>
            <a:chExt cx="812800" cy="812800"/>
          </a:xfrm>
        </p:grpSpPr>
        <p:sp>
          <p:nvSpPr>
            <p:cNvPr id="426" name="Google Shape;426;g263c255754d_2_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g263c255754d_2_4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8" name="Google Shape;428;g263c255754d_2_46"/>
          <p:cNvGrpSpPr/>
          <p:nvPr/>
        </p:nvGrpSpPr>
        <p:grpSpPr>
          <a:xfrm>
            <a:off x="8604485" y="7277920"/>
            <a:ext cx="604154" cy="604154"/>
            <a:chOff x="0" y="0"/>
            <a:chExt cx="812800" cy="812800"/>
          </a:xfrm>
        </p:grpSpPr>
        <p:sp>
          <p:nvSpPr>
            <p:cNvPr id="429" name="Google Shape;429;g263c255754d_2_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g263c255754d_2_4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1" name="Google Shape;431;g263c255754d_2_46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32" name="Google Shape;432;g263c255754d_2_46"/>
          <p:cNvSpPr txBox="1"/>
          <p:nvPr/>
        </p:nvSpPr>
        <p:spPr>
          <a:xfrm>
            <a:off x="1778800" y="1062981"/>
            <a:ext cx="11137200" cy="150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SALUD 2023</a:t>
            </a:r>
            <a:endParaRPr sz="1800" b="1" dirty="0"/>
          </a:p>
        </p:txBody>
      </p:sp>
      <p:sp>
        <p:nvSpPr>
          <p:cNvPr id="433" name="Google Shape;433;g263c255754d_2_46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434" name="Google Shape;434;g263c255754d_2_46"/>
          <p:cNvGraphicFramePr/>
          <p:nvPr>
            <p:extLst>
              <p:ext uri="{D42A27DB-BD31-4B8C-83A1-F6EECF244321}">
                <p14:modId xmlns:p14="http://schemas.microsoft.com/office/powerpoint/2010/main" val="68794779"/>
              </p:ext>
            </p:extLst>
          </p:nvPr>
        </p:nvGraphicFramePr>
        <p:xfrm>
          <a:off x="1740100" y="3327613"/>
          <a:ext cx="14807800" cy="4800617"/>
        </p:xfrm>
        <a:graphic>
          <a:graphicData uri="http://schemas.openxmlformats.org/drawingml/2006/table">
            <a:tbl>
              <a:tblPr>
                <a:noFill/>
                <a:tableStyleId>{54ACD41C-2F37-457F-8590-E85A4F1F6924}</a:tableStyleId>
              </a:tblPr>
              <a:tblGrid>
                <a:gridCol w="221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5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5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55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1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CURSO</a:t>
                      </a:r>
                      <a:endParaRPr sz="40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MATRÍCULA</a:t>
                      </a:r>
                      <a:endParaRPr sz="40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VISUAL</a:t>
                      </a:r>
                      <a:endParaRPr sz="40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AUDITIVA</a:t>
                      </a:r>
                      <a:endParaRPr sz="40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COLUMNA</a:t>
                      </a:r>
                      <a:endParaRPr sz="40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PRE-KÍNDER</a:t>
                      </a: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49</a:t>
                      </a: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1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KINDER</a:t>
                      </a: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66</a:t>
                      </a: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1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1° BÁSICOS</a:t>
                      </a: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101</a:t>
                      </a: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1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6° BÁSICOS</a:t>
                      </a: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122</a:t>
                      </a: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</a:t>
                      </a: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3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1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sz="3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338</a:t>
                      </a:r>
                      <a:endParaRPr sz="3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87</a:t>
                      </a:r>
                      <a:endParaRPr sz="3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3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32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35" name="Google Shape;435;g263c255754d_2_46"/>
          <p:cNvSpPr txBox="1"/>
          <p:nvPr/>
        </p:nvSpPr>
        <p:spPr>
          <a:xfrm>
            <a:off x="1740100" y="2369975"/>
            <a:ext cx="109035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100" b="1"/>
              <a:t>ESTUDIANTES PESQUISADOS POR PRIMERA VEZ 2023</a:t>
            </a:r>
            <a:endParaRPr sz="3100" b="1"/>
          </a:p>
        </p:txBody>
      </p:sp>
      <p:sp>
        <p:nvSpPr>
          <p:cNvPr id="436" name="Google Shape;436;g263c255754d_2_46"/>
          <p:cNvSpPr txBox="1"/>
          <p:nvPr/>
        </p:nvSpPr>
        <p:spPr>
          <a:xfrm>
            <a:off x="1778800" y="8388900"/>
            <a:ext cx="1082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57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controles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oftalmología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anuales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bianuales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"/>
          <p:cNvSpPr/>
          <p:nvPr/>
        </p:nvSpPr>
        <p:spPr>
          <a:xfrm rot="-10126938" flipH="1">
            <a:off x="-1495031" y="-2250362"/>
            <a:ext cx="7070834" cy="4152508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42" name="Google Shape;442;p7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43" name="Google Shape;443;p7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444" name="Google Shape;444;p7"/>
          <p:cNvGrpSpPr/>
          <p:nvPr/>
        </p:nvGrpSpPr>
        <p:grpSpPr>
          <a:xfrm>
            <a:off x="12624270" y="1515406"/>
            <a:ext cx="3850127" cy="7616272"/>
            <a:chOff x="0" y="0"/>
            <a:chExt cx="2620010" cy="5182870"/>
          </a:xfrm>
        </p:grpSpPr>
        <p:sp>
          <p:nvSpPr>
            <p:cNvPr id="445" name="Google Shape;445;p7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 extrusionOk="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 extrusionOk="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58347" r="-58347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 extrusionOk="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 extrusionOk="0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 extrusionOk="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 extrusionOk="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 extrusionOk="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 extrusionOk="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 extrusionOk="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" name="Google Shape;454;p7"/>
          <p:cNvGrpSpPr/>
          <p:nvPr/>
        </p:nvGrpSpPr>
        <p:grpSpPr>
          <a:xfrm>
            <a:off x="8429980" y="3737092"/>
            <a:ext cx="5111225" cy="1124202"/>
            <a:chOff x="0" y="-57150"/>
            <a:chExt cx="1136443" cy="249958"/>
          </a:xfrm>
        </p:grpSpPr>
        <p:sp>
          <p:nvSpPr>
            <p:cNvPr id="455" name="Google Shape;455;p7"/>
            <p:cNvSpPr/>
            <p:nvPr/>
          </p:nvSpPr>
          <p:spPr>
            <a:xfrm>
              <a:off x="0" y="0"/>
              <a:ext cx="1136443" cy="192808"/>
            </a:xfrm>
            <a:custGeom>
              <a:avLst/>
              <a:gdLst/>
              <a:ahLst/>
              <a:cxnLst/>
              <a:rect l="l" t="t" r="r" b="b"/>
              <a:pathLst>
                <a:path w="1136443" h="192808" extrusionOk="0">
                  <a:moveTo>
                    <a:pt x="96404" y="0"/>
                  </a:moveTo>
                  <a:lnTo>
                    <a:pt x="1040039" y="0"/>
                  </a:lnTo>
                  <a:cubicBezTo>
                    <a:pt x="1065607" y="0"/>
                    <a:pt x="1090128" y="10157"/>
                    <a:pt x="1108207" y="28236"/>
                  </a:cubicBezTo>
                  <a:cubicBezTo>
                    <a:pt x="1126287" y="46315"/>
                    <a:pt x="1136443" y="70836"/>
                    <a:pt x="1136443" y="96404"/>
                  </a:cubicBezTo>
                  <a:lnTo>
                    <a:pt x="1136443" y="96404"/>
                  </a:lnTo>
                  <a:cubicBezTo>
                    <a:pt x="1136443" y="149646"/>
                    <a:pt x="1093282" y="192808"/>
                    <a:pt x="1040039" y="192808"/>
                  </a:cubicBezTo>
                  <a:lnTo>
                    <a:pt x="96404" y="192808"/>
                  </a:lnTo>
                  <a:cubicBezTo>
                    <a:pt x="70836" y="192808"/>
                    <a:pt x="46315" y="182651"/>
                    <a:pt x="28236" y="164572"/>
                  </a:cubicBezTo>
                  <a:cubicBezTo>
                    <a:pt x="10157" y="146493"/>
                    <a:pt x="0" y="121972"/>
                    <a:pt x="0" y="96404"/>
                  </a:cubicBezTo>
                  <a:lnTo>
                    <a:pt x="0" y="96404"/>
                  </a:lnTo>
                  <a:cubicBezTo>
                    <a:pt x="0" y="70836"/>
                    <a:pt x="10157" y="46315"/>
                    <a:pt x="28236" y="28236"/>
                  </a:cubicBezTo>
                  <a:cubicBezTo>
                    <a:pt x="46315" y="10157"/>
                    <a:pt x="70836" y="0"/>
                    <a:pt x="96404" y="0"/>
                  </a:cubicBezTo>
                  <a:close/>
                </a:path>
              </a:pathLst>
            </a:custGeom>
            <a:solidFill>
              <a:srgbClr val="FF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7"/>
            <p:cNvSpPr txBox="1"/>
            <p:nvPr/>
          </p:nvSpPr>
          <p:spPr>
            <a:xfrm>
              <a:off x="0" y="-57150"/>
              <a:ext cx="1136443" cy="249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9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7" name="Google Shape;457;p7"/>
          <p:cNvGrpSpPr/>
          <p:nvPr/>
        </p:nvGrpSpPr>
        <p:grpSpPr>
          <a:xfrm>
            <a:off x="8604485" y="4130161"/>
            <a:ext cx="604175" cy="604175"/>
            <a:chOff x="0" y="0"/>
            <a:chExt cx="812800" cy="812800"/>
          </a:xfrm>
        </p:grpSpPr>
        <p:sp>
          <p:nvSpPr>
            <p:cNvPr id="458" name="Google Shape;458;p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0" name="Google Shape;460;p7"/>
          <p:cNvSpPr/>
          <p:nvPr/>
        </p:nvSpPr>
        <p:spPr>
          <a:xfrm>
            <a:off x="8719125" y="4240263"/>
            <a:ext cx="374895" cy="374895"/>
          </a:xfrm>
          <a:custGeom>
            <a:avLst/>
            <a:gdLst/>
            <a:ahLst/>
            <a:cxnLst/>
            <a:rect l="l" t="t" r="r" b="b"/>
            <a:pathLst>
              <a:path w="374895" h="374895" extrusionOk="0">
                <a:moveTo>
                  <a:pt x="0" y="0"/>
                </a:moveTo>
                <a:lnTo>
                  <a:pt x="374895" y="0"/>
                </a:lnTo>
                <a:lnTo>
                  <a:pt x="374895" y="374895"/>
                </a:lnTo>
                <a:lnTo>
                  <a:pt x="0" y="374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461" name="Google Shape;461;p7"/>
          <p:cNvGrpSpPr/>
          <p:nvPr/>
        </p:nvGrpSpPr>
        <p:grpSpPr>
          <a:xfrm>
            <a:off x="8429980" y="4786901"/>
            <a:ext cx="5111225" cy="1124202"/>
            <a:chOff x="0" y="-57150"/>
            <a:chExt cx="1136443" cy="249958"/>
          </a:xfrm>
        </p:grpSpPr>
        <p:sp>
          <p:nvSpPr>
            <p:cNvPr id="462" name="Google Shape;462;p7"/>
            <p:cNvSpPr/>
            <p:nvPr/>
          </p:nvSpPr>
          <p:spPr>
            <a:xfrm>
              <a:off x="0" y="0"/>
              <a:ext cx="1136443" cy="192808"/>
            </a:xfrm>
            <a:custGeom>
              <a:avLst/>
              <a:gdLst/>
              <a:ahLst/>
              <a:cxnLst/>
              <a:rect l="l" t="t" r="r" b="b"/>
              <a:pathLst>
                <a:path w="1136443" h="192808" extrusionOk="0">
                  <a:moveTo>
                    <a:pt x="96404" y="0"/>
                  </a:moveTo>
                  <a:lnTo>
                    <a:pt x="1040039" y="0"/>
                  </a:lnTo>
                  <a:cubicBezTo>
                    <a:pt x="1065607" y="0"/>
                    <a:pt x="1090128" y="10157"/>
                    <a:pt x="1108207" y="28236"/>
                  </a:cubicBezTo>
                  <a:cubicBezTo>
                    <a:pt x="1126287" y="46315"/>
                    <a:pt x="1136443" y="70836"/>
                    <a:pt x="1136443" y="96404"/>
                  </a:cubicBezTo>
                  <a:lnTo>
                    <a:pt x="1136443" y="96404"/>
                  </a:lnTo>
                  <a:cubicBezTo>
                    <a:pt x="1136443" y="149646"/>
                    <a:pt x="1093282" y="192808"/>
                    <a:pt x="1040039" y="192808"/>
                  </a:cubicBezTo>
                  <a:lnTo>
                    <a:pt x="96404" y="192808"/>
                  </a:lnTo>
                  <a:cubicBezTo>
                    <a:pt x="70836" y="192808"/>
                    <a:pt x="46315" y="182651"/>
                    <a:pt x="28236" y="164572"/>
                  </a:cubicBezTo>
                  <a:cubicBezTo>
                    <a:pt x="10157" y="146493"/>
                    <a:pt x="0" y="121972"/>
                    <a:pt x="0" y="96404"/>
                  </a:cubicBezTo>
                  <a:lnTo>
                    <a:pt x="0" y="96404"/>
                  </a:lnTo>
                  <a:cubicBezTo>
                    <a:pt x="0" y="70836"/>
                    <a:pt x="10157" y="46315"/>
                    <a:pt x="28236" y="28236"/>
                  </a:cubicBezTo>
                  <a:cubicBezTo>
                    <a:pt x="46315" y="10157"/>
                    <a:pt x="70836" y="0"/>
                    <a:pt x="96404" y="0"/>
                  </a:cubicBezTo>
                  <a:close/>
                </a:path>
              </a:pathLst>
            </a:custGeom>
            <a:solidFill>
              <a:srgbClr val="FF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7"/>
            <p:cNvSpPr txBox="1"/>
            <p:nvPr/>
          </p:nvSpPr>
          <p:spPr>
            <a:xfrm>
              <a:off x="0" y="-57150"/>
              <a:ext cx="1136443" cy="249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9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4" name="Google Shape;464;p7"/>
          <p:cNvGrpSpPr/>
          <p:nvPr/>
        </p:nvGrpSpPr>
        <p:grpSpPr>
          <a:xfrm>
            <a:off x="8604485" y="5179970"/>
            <a:ext cx="604175" cy="604175"/>
            <a:chOff x="0" y="0"/>
            <a:chExt cx="812800" cy="812800"/>
          </a:xfrm>
        </p:grpSpPr>
        <p:sp>
          <p:nvSpPr>
            <p:cNvPr id="465" name="Google Shape;465;p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7" name="Google Shape;467;p7"/>
          <p:cNvSpPr/>
          <p:nvPr/>
        </p:nvSpPr>
        <p:spPr>
          <a:xfrm>
            <a:off x="8697786" y="5273840"/>
            <a:ext cx="417574" cy="411500"/>
          </a:xfrm>
          <a:custGeom>
            <a:avLst/>
            <a:gdLst/>
            <a:ahLst/>
            <a:cxnLst/>
            <a:rect l="l" t="t" r="r" b="b"/>
            <a:pathLst>
              <a:path w="417574" h="411500" extrusionOk="0">
                <a:moveTo>
                  <a:pt x="0" y="0"/>
                </a:moveTo>
                <a:lnTo>
                  <a:pt x="417574" y="0"/>
                </a:lnTo>
                <a:lnTo>
                  <a:pt x="417574" y="411500"/>
                </a:lnTo>
                <a:lnTo>
                  <a:pt x="0" y="411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468" name="Google Shape;468;p7"/>
          <p:cNvGrpSpPr/>
          <p:nvPr/>
        </p:nvGrpSpPr>
        <p:grpSpPr>
          <a:xfrm>
            <a:off x="8429980" y="5835042"/>
            <a:ext cx="5111225" cy="1124202"/>
            <a:chOff x="0" y="-57150"/>
            <a:chExt cx="1136443" cy="249958"/>
          </a:xfrm>
        </p:grpSpPr>
        <p:sp>
          <p:nvSpPr>
            <p:cNvPr id="469" name="Google Shape;469;p7"/>
            <p:cNvSpPr/>
            <p:nvPr/>
          </p:nvSpPr>
          <p:spPr>
            <a:xfrm>
              <a:off x="0" y="0"/>
              <a:ext cx="1136443" cy="192808"/>
            </a:xfrm>
            <a:custGeom>
              <a:avLst/>
              <a:gdLst/>
              <a:ahLst/>
              <a:cxnLst/>
              <a:rect l="l" t="t" r="r" b="b"/>
              <a:pathLst>
                <a:path w="1136443" h="192808" extrusionOk="0">
                  <a:moveTo>
                    <a:pt x="96404" y="0"/>
                  </a:moveTo>
                  <a:lnTo>
                    <a:pt x="1040039" y="0"/>
                  </a:lnTo>
                  <a:cubicBezTo>
                    <a:pt x="1065607" y="0"/>
                    <a:pt x="1090128" y="10157"/>
                    <a:pt x="1108207" y="28236"/>
                  </a:cubicBezTo>
                  <a:cubicBezTo>
                    <a:pt x="1126287" y="46315"/>
                    <a:pt x="1136443" y="70836"/>
                    <a:pt x="1136443" y="96404"/>
                  </a:cubicBezTo>
                  <a:lnTo>
                    <a:pt x="1136443" y="96404"/>
                  </a:lnTo>
                  <a:cubicBezTo>
                    <a:pt x="1136443" y="149646"/>
                    <a:pt x="1093282" y="192808"/>
                    <a:pt x="1040039" y="192808"/>
                  </a:cubicBezTo>
                  <a:lnTo>
                    <a:pt x="96404" y="192808"/>
                  </a:lnTo>
                  <a:cubicBezTo>
                    <a:pt x="70836" y="192808"/>
                    <a:pt x="46315" y="182651"/>
                    <a:pt x="28236" y="164572"/>
                  </a:cubicBezTo>
                  <a:cubicBezTo>
                    <a:pt x="10157" y="146493"/>
                    <a:pt x="0" y="121972"/>
                    <a:pt x="0" y="96404"/>
                  </a:cubicBezTo>
                  <a:lnTo>
                    <a:pt x="0" y="96404"/>
                  </a:lnTo>
                  <a:cubicBezTo>
                    <a:pt x="0" y="70836"/>
                    <a:pt x="10157" y="46315"/>
                    <a:pt x="28236" y="28236"/>
                  </a:cubicBezTo>
                  <a:cubicBezTo>
                    <a:pt x="46315" y="10157"/>
                    <a:pt x="70836" y="0"/>
                    <a:pt x="96404" y="0"/>
                  </a:cubicBezTo>
                  <a:close/>
                </a:path>
              </a:pathLst>
            </a:custGeom>
            <a:solidFill>
              <a:srgbClr val="FF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7"/>
            <p:cNvSpPr txBox="1"/>
            <p:nvPr/>
          </p:nvSpPr>
          <p:spPr>
            <a:xfrm>
              <a:off x="0" y="-57150"/>
              <a:ext cx="1136443" cy="249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9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1" name="Google Shape;471;p7"/>
          <p:cNvGrpSpPr/>
          <p:nvPr/>
        </p:nvGrpSpPr>
        <p:grpSpPr>
          <a:xfrm>
            <a:off x="8604485" y="6228110"/>
            <a:ext cx="604175" cy="604175"/>
            <a:chOff x="0" y="0"/>
            <a:chExt cx="812800" cy="812800"/>
          </a:xfrm>
        </p:grpSpPr>
        <p:sp>
          <p:nvSpPr>
            <p:cNvPr id="472" name="Google Shape;472;p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4" name="Google Shape;474;p7"/>
          <p:cNvGrpSpPr/>
          <p:nvPr/>
        </p:nvGrpSpPr>
        <p:grpSpPr>
          <a:xfrm>
            <a:off x="8429980" y="6884851"/>
            <a:ext cx="5111225" cy="1124202"/>
            <a:chOff x="0" y="-57150"/>
            <a:chExt cx="1136443" cy="249958"/>
          </a:xfrm>
        </p:grpSpPr>
        <p:sp>
          <p:nvSpPr>
            <p:cNvPr id="475" name="Google Shape;475;p7"/>
            <p:cNvSpPr/>
            <p:nvPr/>
          </p:nvSpPr>
          <p:spPr>
            <a:xfrm>
              <a:off x="0" y="0"/>
              <a:ext cx="1136443" cy="192808"/>
            </a:xfrm>
            <a:custGeom>
              <a:avLst/>
              <a:gdLst/>
              <a:ahLst/>
              <a:cxnLst/>
              <a:rect l="l" t="t" r="r" b="b"/>
              <a:pathLst>
                <a:path w="1136443" h="192808" extrusionOk="0">
                  <a:moveTo>
                    <a:pt x="96404" y="0"/>
                  </a:moveTo>
                  <a:lnTo>
                    <a:pt x="1040039" y="0"/>
                  </a:lnTo>
                  <a:cubicBezTo>
                    <a:pt x="1065607" y="0"/>
                    <a:pt x="1090128" y="10157"/>
                    <a:pt x="1108207" y="28236"/>
                  </a:cubicBezTo>
                  <a:cubicBezTo>
                    <a:pt x="1126287" y="46315"/>
                    <a:pt x="1136443" y="70836"/>
                    <a:pt x="1136443" y="96404"/>
                  </a:cubicBezTo>
                  <a:lnTo>
                    <a:pt x="1136443" y="96404"/>
                  </a:lnTo>
                  <a:cubicBezTo>
                    <a:pt x="1136443" y="149646"/>
                    <a:pt x="1093282" y="192808"/>
                    <a:pt x="1040039" y="192808"/>
                  </a:cubicBezTo>
                  <a:lnTo>
                    <a:pt x="96404" y="192808"/>
                  </a:lnTo>
                  <a:cubicBezTo>
                    <a:pt x="70836" y="192808"/>
                    <a:pt x="46315" y="182651"/>
                    <a:pt x="28236" y="164572"/>
                  </a:cubicBezTo>
                  <a:cubicBezTo>
                    <a:pt x="10157" y="146493"/>
                    <a:pt x="0" y="121972"/>
                    <a:pt x="0" y="96404"/>
                  </a:cubicBezTo>
                  <a:lnTo>
                    <a:pt x="0" y="96404"/>
                  </a:lnTo>
                  <a:cubicBezTo>
                    <a:pt x="0" y="70836"/>
                    <a:pt x="10157" y="46315"/>
                    <a:pt x="28236" y="28236"/>
                  </a:cubicBezTo>
                  <a:cubicBezTo>
                    <a:pt x="46315" y="10157"/>
                    <a:pt x="70836" y="0"/>
                    <a:pt x="96404" y="0"/>
                  </a:cubicBezTo>
                  <a:close/>
                </a:path>
              </a:pathLst>
            </a:custGeom>
            <a:solidFill>
              <a:srgbClr val="FF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7"/>
            <p:cNvSpPr txBox="1"/>
            <p:nvPr/>
          </p:nvSpPr>
          <p:spPr>
            <a:xfrm>
              <a:off x="0" y="-57150"/>
              <a:ext cx="1136443" cy="249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9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7" name="Google Shape;477;p7"/>
          <p:cNvGrpSpPr/>
          <p:nvPr/>
        </p:nvGrpSpPr>
        <p:grpSpPr>
          <a:xfrm>
            <a:off x="8604485" y="7277920"/>
            <a:ext cx="604175" cy="604175"/>
            <a:chOff x="0" y="0"/>
            <a:chExt cx="812800" cy="812800"/>
          </a:xfrm>
        </p:grpSpPr>
        <p:sp>
          <p:nvSpPr>
            <p:cNvPr id="478" name="Google Shape;478;p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0" name="Google Shape;480;p7"/>
          <p:cNvSpPr/>
          <p:nvPr/>
        </p:nvSpPr>
        <p:spPr>
          <a:xfrm>
            <a:off x="8719125" y="6320678"/>
            <a:ext cx="396237" cy="445666"/>
          </a:xfrm>
          <a:custGeom>
            <a:avLst/>
            <a:gdLst/>
            <a:ahLst/>
            <a:cxnLst/>
            <a:rect l="l" t="t" r="r" b="b"/>
            <a:pathLst>
              <a:path w="396237" h="445666" extrusionOk="0">
                <a:moveTo>
                  <a:pt x="0" y="0"/>
                </a:moveTo>
                <a:lnTo>
                  <a:pt x="396238" y="0"/>
                </a:lnTo>
                <a:lnTo>
                  <a:pt x="396238" y="445665"/>
                </a:lnTo>
                <a:lnTo>
                  <a:pt x="0" y="445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1" name="Google Shape;481;p7"/>
          <p:cNvSpPr/>
          <p:nvPr/>
        </p:nvSpPr>
        <p:spPr>
          <a:xfrm>
            <a:off x="8736778" y="7406918"/>
            <a:ext cx="339590" cy="381952"/>
          </a:xfrm>
          <a:custGeom>
            <a:avLst/>
            <a:gdLst/>
            <a:ahLst/>
            <a:cxnLst/>
            <a:rect l="l" t="t" r="r" b="b"/>
            <a:pathLst>
              <a:path w="339590" h="381952" extrusionOk="0">
                <a:moveTo>
                  <a:pt x="0" y="0"/>
                </a:moveTo>
                <a:lnTo>
                  <a:pt x="339590" y="0"/>
                </a:lnTo>
                <a:lnTo>
                  <a:pt x="339590" y="381952"/>
                </a:lnTo>
                <a:lnTo>
                  <a:pt x="0" y="381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2" name="Google Shape;482;p7"/>
          <p:cNvSpPr txBox="1"/>
          <p:nvPr/>
        </p:nvSpPr>
        <p:spPr>
          <a:xfrm>
            <a:off x="9281320" y="4248465"/>
            <a:ext cx="39804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61">
                <a:latin typeface="Open Sans Light"/>
                <a:ea typeface="Open Sans Light"/>
                <a:cs typeface="Open Sans Light"/>
                <a:sym typeface="Open Sans Light"/>
              </a:rPr>
              <a:t>PLANIFICACIÓN CURRICULAR</a:t>
            </a:r>
            <a:endParaRPr sz="2261"/>
          </a:p>
        </p:txBody>
      </p:sp>
      <p:sp>
        <p:nvSpPr>
          <p:cNvPr id="483" name="Google Shape;483;p7"/>
          <p:cNvSpPr txBox="1"/>
          <p:nvPr/>
        </p:nvSpPr>
        <p:spPr>
          <a:xfrm>
            <a:off x="9281320" y="5222074"/>
            <a:ext cx="39804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61">
                <a:latin typeface="Open Sans Light"/>
                <a:ea typeface="Open Sans Light"/>
                <a:cs typeface="Open Sans Light"/>
                <a:sym typeface="Open Sans Light"/>
              </a:rPr>
              <a:t>ACOMPAÑAMIENTO AL AULA</a:t>
            </a:r>
            <a:endParaRPr sz="1000"/>
          </a:p>
        </p:txBody>
      </p:sp>
      <p:sp>
        <p:nvSpPr>
          <p:cNvPr id="484" name="Google Shape;484;p7"/>
          <p:cNvSpPr txBox="1"/>
          <p:nvPr/>
        </p:nvSpPr>
        <p:spPr>
          <a:xfrm>
            <a:off x="9281320" y="6149115"/>
            <a:ext cx="39804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61">
                <a:latin typeface="Open Sans Light"/>
                <a:ea typeface="Open Sans Light"/>
                <a:cs typeface="Open Sans Light"/>
                <a:sym typeface="Open Sans Light"/>
              </a:rPr>
              <a:t>CONSEJOS TÉCNICO-PEDAGÓGICOS</a:t>
            </a:r>
            <a:endParaRPr sz="600"/>
          </a:p>
        </p:txBody>
      </p:sp>
      <p:sp>
        <p:nvSpPr>
          <p:cNvPr id="485" name="Google Shape;485;p7"/>
          <p:cNvSpPr txBox="1"/>
          <p:nvPr/>
        </p:nvSpPr>
        <p:spPr>
          <a:xfrm>
            <a:off x="9281320" y="7396224"/>
            <a:ext cx="3980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PROYECCIÓN 2024</a:t>
            </a:r>
            <a:endParaRPr sz="2300"/>
          </a:p>
        </p:txBody>
      </p:sp>
      <p:sp>
        <p:nvSpPr>
          <p:cNvPr id="486" name="Google Shape;486;p7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7" name="Google Shape;487;p7"/>
          <p:cNvSpPr txBox="1"/>
          <p:nvPr/>
        </p:nvSpPr>
        <p:spPr>
          <a:xfrm>
            <a:off x="1565509" y="1921170"/>
            <a:ext cx="11137145" cy="1130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UNIDAD TÉCNICO PEDAGÓGICA</a:t>
            </a:r>
            <a:endParaRPr sz="1600" b="1" dirty="0"/>
          </a:p>
        </p:txBody>
      </p:sp>
      <p:sp>
        <p:nvSpPr>
          <p:cNvPr id="488" name="Google Shape;488;p7"/>
          <p:cNvSpPr txBox="1"/>
          <p:nvPr/>
        </p:nvSpPr>
        <p:spPr>
          <a:xfrm>
            <a:off x="1982261" y="3803054"/>
            <a:ext cx="5536500" cy="4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Durante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el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años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2023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el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trabajo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de la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unidad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focalizó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facilitar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el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logro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040C28"/>
                </a:solidFill>
                <a:latin typeface="Open Sans"/>
                <a:ea typeface="Open Sans"/>
                <a:cs typeface="Open Sans"/>
                <a:sym typeface="Open Sans"/>
              </a:rPr>
              <a:t>objetivos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institucionales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optimizar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el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desarrollo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procesos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040C28"/>
                </a:solidFill>
                <a:latin typeface="Open Sans"/>
                <a:ea typeface="Open Sans"/>
                <a:cs typeface="Open Sans"/>
                <a:sym typeface="Open Sans"/>
              </a:rPr>
              <a:t>técnico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-pedagógicos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validarse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como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el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principal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soporte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040C28"/>
                </a:solidFill>
                <a:latin typeface="Open Sans"/>
                <a:ea typeface="Open Sans"/>
                <a:cs typeface="Open Sans"/>
                <a:sym typeface="Open Sans"/>
              </a:rPr>
              <a:t>técnico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que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lidera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cambios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y las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acciones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500" dirty="0" err="1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mejoramiento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 al interior de la </a:t>
            </a:r>
            <a:r>
              <a:rPr lang="en-US" sz="2500" dirty="0" err="1">
                <a:solidFill>
                  <a:srgbClr val="040C28"/>
                </a:solidFill>
                <a:latin typeface="Open Sans"/>
                <a:ea typeface="Open Sans"/>
                <a:cs typeface="Open Sans"/>
                <a:sym typeface="Open Sans"/>
              </a:rPr>
              <a:t>escuela</a:t>
            </a:r>
            <a:r>
              <a:rPr lang="en-US" sz="2500" dirty="0">
                <a:solidFill>
                  <a:srgbClr val="202124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9" name="Google Shape;489;p7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63a4c33879_0_466"/>
          <p:cNvSpPr/>
          <p:nvPr/>
        </p:nvSpPr>
        <p:spPr>
          <a:xfrm rot="-10124778" flipH="1">
            <a:off x="-1494450" y="-2245232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95" name="Google Shape;495;g263a4c33879_0_466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96" name="Google Shape;496;g263a4c33879_0_466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497" name="Google Shape;497;g263a4c33879_0_466"/>
          <p:cNvGrpSpPr/>
          <p:nvPr/>
        </p:nvGrpSpPr>
        <p:grpSpPr>
          <a:xfrm>
            <a:off x="8604485" y="4130161"/>
            <a:ext cx="604154" cy="604154"/>
            <a:chOff x="0" y="0"/>
            <a:chExt cx="812800" cy="812800"/>
          </a:xfrm>
        </p:grpSpPr>
        <p:sp>
          <p:nvSpPr>
            <p:cNvPr id="498" name="Google Shape;498;g263a4c33879_0_4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g263a4c33879_0_46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0" name="Google Shape;500;g263a4c33879_0_466"/>
          <p:cNvGrpSpPr/>
          <p:nvPr/>
        </p:nvGrpSpPr>
        <p:grpSpPr>
          <a:xfrm>
            <a:off x="8604485" y="5179970"/>
            <a:ext cx="604154" cy="604154"/>
            <a:chOff x="0" y="0"/>
            <a:chExt cx="812800" cy="812800"/>
          </a:xfrm>
        </p:grpSpPr>
        <p:sp>
          <p:nvSpPr>
            <p:cNvPr id="501" name="Google Shape;501;g263a4c33879_0_4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g263a4c33879_0_46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3" name="Google Shape;503;g263a4c33879_0_466"/>
          <p:cNvGrpSpPr/>
          <p:nvPr/>
        </p:nvGrpSpPr>
        <p:grpSpPr>
          <a:xfrm>
            <a:off x="8604485" y="6228110"/>
            <a:ext cx="604154" cy="604154"/>
            <a:chOff x="0" y="0"/>
            <a:chExt cx="812800" cy="812800"/>
          </a:xfrm>
        </p:grpSpPr>
        <p:sp>
          <p:nvSpPr>
            <p:cNvPr id="504" name="Google Shape;504;g263a4c33879_0_4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g263a4c33879_0_46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6" name="Google Shape;506;g263a4c33879_0_466"/>
          <p:cNvGrpSpPr/>
          <p:nvPr/>
        </p:nvGrpSpPr>
        <p:grpSpPr>
          <a:xfrm>
            <a:off x="8604485" y="7277920"/>
            <a:ext cx="604154" cy="604154"/>
            <a:chOff x="0" y="0"/>
            <a:chExt cx="812800" cy="812800"/>
          </a:xfrm>
        </p:grpSpPr>
        <p:sp>
          <p:nvSpPr>
            <p:cNvPr id="507" name="Google Shape;507;g263a4c33879_0_4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g263a4c33879_0_46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9" name="Google Shape;509;g263a4c33879_0_466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10" name="Google Shape;510;g263a4c33879_0_466"/>
          <p:cNvSpPr txBox="1"/>
          <p:nvPr/>
        </p:nvSpPr>
        <p:spPr>
          <a:xfrm>
            <a:off x="1262750" y="1408050"/>
            <a:ext cx="145455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45" dirty="0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ACOMPAÑAMIENTO AL AULA</a:t>
            </a:r>
            <a:endParaRPr dirty="0"/>
          </a:p>
        </p:txBody>
      </p:sp>
      <p:sp>
        <p:nvSpPr>
          <p:cNvPr id="511" name="Google Shape;511;g263a4c33879_0_466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512" name="Google Shape;512;g263a4c33879_0_466"/>
          <p:cNvGraphicFramePr/>
          <p:nvPr/>
        </p:nvGraphicFramePr>
        <p:xfrm>
          <a:off x="2224400" y="3093138"/>
          <a:ext cx="13366825" cy="5882560"/>
        </p:xfrm>
        <a:graphic>
          <a:graphicData uri="http://schemas.openxmlformats.org/drawingml/2006/table">
            <a:tbl>
              <a:tblPr>
                <a:noFill/>
                <a:tableStyleId>{DEB47E98-3975-4F3A-8D40-AEB030D48182}</a:tableStyleId>
              </a:tblPr>
              <a:tblGrid>
                <a:gridCol w="6382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3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DOCENTES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CANTIDAD TOTAL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DOCENTES ACOMPAÑADOS Y RETROALIMETADOS</a:t>
                      </a:r>
                      <a:endParaRPr sz="18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%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NIVEL PARVULARIO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4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4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100%</a:t>
                      </a:r>
                      <a:endParaRPr sz="25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PRIMER CICLO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17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14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82%</a:t>
                      </a:r>
                      <a:endParaRPr sz="25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SEGUNDO CICLO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24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20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83%</a:t>
                      </a:r>
                      <a:endParaRPr sz="25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PIE (CO ENSEÑANZA)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13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13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100%</a:t>
                      </a:r>
                      <a:endParaRPr sz="25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53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TOTAL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58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51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88%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8"/>
          <p:cNvSpPr/>
          <p:nvPr/>
        </p:nvSpPr>
        <p:spPr>
          <a:xfrm rot="-10126938" flipH="1">
            <a:off x="-1495031" y="-2250362"/>
            <a:ext cx="7070834" cy="4152508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18" name="Google Shape;518;p8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19" name="Google Shape;519;p8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520" name="Google Shape;520;p8"/>
          <p:cNvGrpSpPr/>
          <p:nvPr/>
        </p:nvGrpSpPr>
        <p:grpSpPr>
          <a:xfrm>
            <a:off x="12624270" y="1515406"/>
            <a:ext cx="3850127" cy="7616272"/>
            <a:chOff x="0" y="0"/>
            <a:chExt cx="2620010" cy="5182870"/>
          </a:xfrm>
        </p:grpSpPr>
        <p:sp>
          <p:nvSpPr>
            <p:cNvPr id="521" name="Google Shape;521;p8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 extrusionOk="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 extrusionOk="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58347" r="-58347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 extrusionOk="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 extrusionOk="0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 extrusionOk="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 extrusionOk="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 extrusionOk="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 extrusionOk="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 extrusionOk="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oogle Shape;530;p8"/>
          <p:cNvGrpSpPr/>
          <p:nvPr/>
        </p:nvGrpSpPr>
        <p:grpSpPr>
          <a:xfrm>
            <a:off x="8429980" y="3737092"/>
            <a:ext cx="5111225" cy="1124202"/>
            <a:chOff x="0" y="-57150"/>
            <a:chExt cx="1136443" cy="249958"/>
          </a:xfrm>
        </p:grpSpPr>
        <p:sp>
          <p:nvSpPr>
            <p:cNvPr id="531" name="Google Shape;531;p8"/>
            <p:cNvSpPr/>
            <p:nvPr/>
          </p:nvSpPr>
          <p:spPr>
            <a:xfrm>
              <a:off x="0" y="0"/>
              <a:ext cx="1136443" cy="192808"/>
            </a:xfrm>
            <a:custGeom>
              <a:avLst/>
              <a:gdLst/>
              <a:ahLst/>
              <a:cxnLst/>
              <a:rect l="l" t="t" r="r" b="b"/>
              <a:pathLst>
                <a:path w="1136443" h="192808" extrusionOk="0">
                  <a:moveTo>
                    <a:pt x="96404" y="0"/>
                  </a:moveTo>
                  <a:lnTo>
                    <a:pt x="1040039" y="0"/>
                  </a:lnTo>
                  <a:cubicBezTo>
                    <a:pt x="1065607" y="0"/>
                    <a:pt x="1090128" y="10157"/>
                    <a:pt x="1108207" y="28236"/>
                  </a:cubicBezTo>
                  <a:cubicBezTo>
                    <a:pt x="1126287" y="46315"/>
                    <a:pt x="1136443" y="70836"/>
                    <a:pt x="1136443" y="96404"/>
                  </a:cubicBezTo>
                  <a:lnTo>
                    <a:pt x="1136443" y="96404"/>
                  </a:lnTo>
                  <a:cubicBezTo>
                    <a:pt x="1136443" y="149646"/>
                    <a:pt x="1093282" y="192808"/>
                    <a:pt x="1040039" y="192808"/>
                  </a:cubicBezTo>
                  <a:lnTo>
                    <a:pt x="96404" y="192808"/>
                  </a:lnTo>
                  <a:cubicBezTo>
                    <a:pt x="70836" y="192808"/>
                    <a:pt x="46315" y="182651"/>
                    <a:pt x="28236" y="164572"/>
                  </a:cubicBezTo>
                  <a:cubicBezTo>
                    <a:pt x="10157" y="146493"/>
                    <a:pt x="0" y="121972"/>
                    <a:pt x="0" y="96404"/>
                  </a:cubicBezTo>
                  <a:lnTo>
                    <a:pt x="0" y="96404"/>
                  </a:lnTo>
                  <a:cubicBezTo>
                    <a:pt x="0" y="70836"/>
                    <a:pt x="10157" y="46315"/>
                    <a:pt x="28236" y="28236"/>
                  </a:cubicBezTo>
                  <a:cubicBezTo>
                    <a:pt x="46315" y="10157"/>
                    <a:pt x="70836" y="0"/>
                    <a:pt x="96404" y="0"/>
                  </a:cubicBezTo>
                  <a:close/>
                </a:path>
              </a:pathLst>
            </a:custGeom>
            <a:solidFill>
              <a:srgbClr val="FF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 txBox="1"/>
            <p:nvPr/>
          </p:nvSpPr>
          <p:spPr>
            <a:xfrm>
              <a:off x="0" y="-57150"/>
              <a:ext cx="1136443" cy="249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9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3" name="Google Shape;533;p8"/>
          <p:cNvGrpSpPr/>
          <p:nvPr/>
        </p:nvGrpSpPr>
        <p:grpSpPr>
          <a:xfrm>
            <a:off x="8604485" y="4130161"/>
            <a:ext cx="604175" cy="604175"/>
            <a:chOff x="0" y="0"/>
            <a:chExt cx="812800" cy="812800"/>
          </a:xfrm>
        </p:grpSpPr>
        <p:sp>
          <p:nvSpPr>
            <p:cNvPr id="534" name="Google Shape;534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6" name="Google Shape;536;p8"/>
          <p:cNvSpPr/>
          <p:nvPr/>
        </p:nvSpPr>
        <p:spPr>
          <a:xfrm>
            <a:off x="8719125" y="4240263"/>
            <a:ext cx="374895" cy="374895"/>
          </a:xfrm>
          <a:custGeom>
            <a:avLst/>
            <a:gdLst/>
            <a:ahLst/>
            <a:cxnLst/>
            <a:rect l="l" t="t" r="r" b="b"/>
            <a:pathLst>
              <a:path w="374895" h="374895" extrusionOk="0">
                <a:moveTo>
                  <a:pt x="0" y="0"/>
                </a:moveTo>
                <a:lnTo>
                  <a:pt x="374895" y="0"/>
                </a:lnTo>
                <a:lnTo>
                  <a:pt x="374895" y="374895"/>
                </a:lnTo>
                <a:lnTo>
                  <a:pt x="0" y="374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537" name="Google Shape;537;p8"/>
          <p:cNvGrpSpPr/>
          <p:nvPr/>
        </p:nvGrpSpPr>
        <p:grpSpPr>
          <a:xfrm>
            <a:off x="8429980" y="4786901"/>
            <a:ext cx="5111225" cy="1124202"/>
            <a:chOff x="0" y="-57150"/>
            <a:chExt cx="1136443" cy="249958"/>
          </a:xfrm>
        </p:grpSpPr>
        <p:sp>
          <p:nvSpPr>
            <p:cNvPr id="538" name="Google Shape;538;p8"/>
            <p:cNvSpPr/>
            <p:nvPr/>
          </p:nvSpPr>
          <p:spPr>
            <a:xfrm>
              <a:off x="0" y="0"/>
              <a:ext cx="1136443" cy="192808"/>
            </a:xfrm>
            <a:custGeom>
              <a:avLst/>
              <a:gdLst/>
              <a:ahLst/>
              <a:cxnLst/>
              <a:rect l="l" t="t" r="r" b="b"/>
              <a:pathLst>
                <a:path w="1136443" h="192808" extrusionOk="0">
                  <a:moveTo>
                    <a:pt x="96404" y="0"/>
                  </a:moveTo>
                  <a:lnTo>
                    <a:pt x="1040039" y="0"/>
                  </a:lnTo>
                  <a:cubicBezTo>
                    <a:pt x="1065607" y="0"/>
                    <a:pt x="1090128" y="10157"/>
                    <a:pt x="1108207" y="28236"/>
                  </a:cubicBezTo>
                  <a:cubicBezTo>
                    <a:pt x="1126287" y="46315"/>
                    <a:pt x="1136443" y="70836"/>
                    <a:pt x="1136443" y="96404"/>
                  </a:cubicBezTo>
                  <a:lnTo>
                    <a:pt x="1136443" y="96404"/>
                  </a:lnTo>
                  <a:cubicBezTo>
                    <a:pt x="1136443" y="149646"/>
                    <a:pt x="1093282" y="192808"/>
                    <a:pt x="1040039" y="192808"/>
                  </a:cubicBezTo>
                  <a:lnTo>
                    <a:pt x="96404" y="192808"/>
                  </a:lnTo>
                  <a:cubicBezTo>
                    <a:pt x="70836" y="192808"/>
                    <a:pt x="46315" y="182651"/>
                    <a:pt x="28236" y="164572"/>
                  </a:cubicBezTo>
                  <a:cubicBezTo>
                    <a:pt x="10157" y="146493"/>
                    <a:pt x="0" y="121972"/>
                    <a:pt x="0" y="96404"/>
                  </a:cubicBezTo>
                  <a:lnTo>
                    <a:pt x="0" y="96404"/>
                  </a:lnTo>
                  <a:cubicBezTo>
                    <a:pt x="0" y="70836"/>
                    <a:pt x="10157" y="46315"/>
                    <a:pt x="28236" y="28236"/>
                  </a:cubicBezTo>
                  <a:cubicBezTo>
                    <a:pt x="46315" y="10157"/>
                    <a:pt x="70836" y="0"/>
                    <a:pt x="96404" y="0"/>
                  </a:cubicBezTo>
                  <a:close/>
                </a:path>
              </a:pathLst>
            </a:custGeom>
            <a:solidFill>
              <a:srgbClr val="FF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8"/>
            <p:cNvSpPr txBox="1"/>
            <p:nvPr/>
          </p:nvSpPr>
          <p:spPr>
            <a:xfrm>
              <a:off x="0" y="-57150"/>
              <a:ext cx="1136443" cy="249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9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0" name="Google Shape;540;p8"/>
          <p:cNvGrpSpPr/>
          <p:nvPr/>
        </p:nvGrpSpPr>
        <p:grpSpPr>
          <a:xfrm>
            <a:off x="8604485" y="5179970"/>
            <a:ext cx="604175" cy="604175"/>
            <a:chOff x="0" y="0"/>
            <a:chExt cx="812800" cy="812800"/>
          </a:xfrm>
        </p:grpSpPr>
        <p:sp>
          <p:nvSpPr>
            <p:cNvPr id="541" name="Google Shape;541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3" name="Google Shape;543;p8"/>
          <p:cNvSpPr/>
          <p:nvPr/>
        </p:nvSpPr>
        <p:spPr>
          <a:xfrm>
            <a:off x="8697786" y="5273840"/>
            <a:ext cx="417574" cy="411500"/>
          </a:xfrm>
          <a:custGeom>
            <a:avLst/>
            <a:gdLst/>
            <a:ahLst/>
            <a:cxnLst/>
            <a:rect l="l" t="t" r="r" b="b"/>
            <a:pathLst>
              <a:path w="417574" h="411500" extrusionOk="0">
                <a:moveTo>
                  <a:pt x="0" y="0"/>
                </a:moveTo>
                <a:lnTo>
                  <a:pt x="417574" y="0"/>
                </a:lnTo>
                <a:lnTo>
                  <a:pt x="417574" y="411500"/>
                </a:lnTo>
                <a:lnTo>
                  <a:pt x="0" y="411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544" name="Google Shape;544;p8"/>
          <p:cNvGrpSpPr/>
          <p:nvPr/>
        </p:nvGrpSpPr>
        <p:grpSpPr>
          <a:xfrm>
            <a:off x="8429980" y="5835042"/>
            <a:ext cx="5111225" cy="1124202"/>
            <a:chOff x="0" y="-57150"/>
            <a:chExt cx="1136443" cy="249958"/>
          </a:xfrm>
        </p:grpSpPr>
        <p:sp>
          <p:nvSpPr>
            <p:cNvPr id="545" name="Google Shape;545;p8"/>
            <p:cNvSpPr/>
            <p:nvPr/>
          </p:nvSpPr>
          <p:spPr>
            <a:xfrm>
              <a:off x="0" y="0"/>
              <a:ext cx="1136443" cy="192808"/>
            </a:xfrm>
            <a:custGeom>
              <a:avLst/>
              <a:gdLst/>
              <a:ahLst/>
              <a:cxnLst/>
              <a:rect l="l" t="t" r="r" b="b"/>
              <a:pathLst>
                <a:path w="1136443" h="192808" extrusionOk="0">
                  <a:moveTo>
                    <a:pt x="96404" y="0"/>
                  </a:moveTo>
                  <a:lnTo>
                    <a:pt x="1040039" y="0"/>
                  </a:lnTo>
                  <a:cubicBezTo>
                    <a:pt x="1065607" y="0"/>
                    <a:pt x="1090128" y="10157"/>
                    <a:pt x="1108207" y="28236"/>
                  </a:cubicBezTo>
                  <a:cubicBezTo>
                    <a:pt x="1126287" y="46315"/>
                    <a:pt x="1136443" y="70836"/>
                    <a:pt x="1136443" y="96404"/>
                  </a:cubicBezTo>
                  <a:lnTo>
                    <a:pt x="1136443" y="96404"/>
                  </a:lnTo>
                  <a:cubicBezTo>
                    <a:pt x="1136443" y="149646"/>
                    <a:pt x="1093282" y="192808"/>
                    <a:pt x="1040039" y="192808"/>
                  </a:cubicBezTo>
                  <a:lnTo>
                    <a:pt x="96404" y="192808"/>
                  </a:lnTo>
                  <a:cubicBezTo>
                    <a:pt x="70836" y="192808"/>
                    <a:pt x="46315" y="182651"/>
                    <a:pt x="28236" y="164572"/>
                  </a:cubicBezTo>
                  <a:cubicBezTo>
                    <a:pt x="10157" y="146493"/>
                    <a:pt x="0" y="121972"/>
                    <a:pt x="0" y="96404"/>
                  </a:cubicBezTo>
                  <a:lnTo>
                    <a:pt x="0" y="96404"/>
                  </a:lnTo>
                  <a:cubicBezTo>
                    <a:pt x="0" y="70836"/>
                    <a:pt x="10157" y="46315"/>
                    <a:pt x="28236" y="28236"/>
                  </a:cubicBezTo>
                  <a:cubicBezTo>
                    <a:pt x="46315" y="10157"/>
                    <a:pt x="70836" y="0"/>
                    <a:pt x="96404" y="0"/>
                  </a:cubicBezTo>
                  <a:close/>
                </a:path>
              </a:pathLst>
            </a:custGeom>
            <a:solidFill>
              <a:srgbClr val="FF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8"/>
            <p:cNvSpPr txBox="1"/>
            <p:nvPr/>
          </p:nvSpPr>
          <p:spPr>
            <a:xfrm>
              <a:off x="0" y="-57150"/>
              <a:ext cx="1136443" cy="249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9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7" name="Google Shape;547;p8"/>
          <p:cNvGrpSpPr/>
          <p:nvPr/>
        </p:nvGrpSpPr>
        <p:grpSpPr>
          <a:xfrm>
            <a:off x="8604485" y="6228110"/>
            <a:ext cx="604175" cy="604175"/>
            <a:chOff x="0" y="0"/>
            <a:chExt cx="812800" cy="812800"/>
          </a:xfrm>
        </p:grpSpPr>
        <p:sp>
          <p:nvSpPr>
            <p:cNvPr id="548" name="Google Shape;548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0" name="Google Shape;550;p8"/>
          <p:cNvGrpSpPr/>
          <p:nvPr/>
        </p:nvGrpSpPr>
        <p:grpSpPr>
          <a:xfrm>
            <a:off x="8429980" y="6884851"/>
            <a:ext cx="5111225" cy="1124202"/>
            <a:chOff x="0" y="-57150"/>
            <a:chExt cx="1136443" cy="249958"/>
          </a:xfrm>
        </p:grpSpPr>
        <p:sp>
          <p:nvSpPr>
            <p:cNvPr id="551" name="Google Shape;551;p8"/>
            <p:cNvSpPr/>
            <p:nvPr/>
          </p:nvSpPr>
          <p:spPr>
            <a:xfrm>
              <a:off x="0" y="0"/>
              <a:ext cx="1136443" cy="192808"/>
            </a:xfrm>
            <a:custGeom>
              <a:avLst/>
              <a:gdLst/>
              <a:ahLst/>
              <a:cxnLst/>
              <a:rect l="l" t="t" r="r" b="b"/>
              <a:pathLst>
                <a:path w="1136443" h="192808" extrusionOk="0">
                  <a:moveTo>
                    <a:pt x="96404" y="0"/>
                  </a:moveTo>
                  <a:lnTo>
                    <a:pt x="1040039" y="0"/>
                  </a:lnTo>
                  <a:cubicBezTo>
                    <a:pt x="1065607" y="0"/>
                    <a:pt x="1090128" y="10157"/>
                    <a:pt x="1108207" y="28236"/>
                  </a:cubicBezTo>
                  <a:cubicBezTo>
                    <a:pt x="1126287" y="46315"/>
                    <a:pt x="1136443" y="70836"/>
                    <a:pt x="1136443" y="96404"/>
                  </a:cubicBezTo>
                  <a:lnTo>
                    <a:pt x="1136443" y="96404"/>
                  </a:lnTo>
                  <a:cubicBezTo>
                    <a:pt x="1136443" y="149646"/>
                    <a:pt x="1093282" y="192808"/>
                    <a:pt x="1040039" y="192808"/>
                  </a:cubicBezTo>
                  <a:lnTo>
                    <a:pt x="96404" y="192808"/>
                  </a:lnTo>
                  <a:cubicBezTo>
                    <a:pt x="70836" y="192808"/>
                    <a:pt x="46315" y="182651"/>
                    <a:pt x="28236" y="164572"/>
                  </a:cubicBezTo>
                  <a:cubicBezTo>
                    <a:pt x="10157" y="146493"/>
                    <a:pt x="0" y="121972"/>
                    <a:pt x="0" y="96404"/>
                  </a:cubicBezTo>
                  <a:lnTo>
                    <a:pt x="0" y="96404"/>
                  </a:lnTo>
                  <a:cubicBezTo>
                    <a:pt x="0" y="70836"/>
                    <a:pt x="10157" y="46315"/>
                    <a:pt x="28236" y="28236"/>
                  </a:cubicBezTo>
                  <a:cubicBezTo>
                    <a:pt x="46315" y="10157"/>
                    <a:pt x="70836" y="0"/>
                    <a:pt x="96404" y="0"/>
                  </a:cubicBezTo>
                  <a:close/>
                </a:path>
              </a:pathLst>
            </a:custGeom>
            <a:solidFill>
              <a:srgbClr val="FF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8"/>
            <p:cNvSpPr txBox="1"/>
            <p:nvPr/>
          </p:nvSpPr>
          <p:spPr>
            <a:xfrm>
              <a:off x="0" y="-57150"/>
              <a:ext cx="1136443" cy="249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9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3" name="Google Shape;553;p8"/>
          <p:cNvGrpSpPr/>
          <p:nvPr/>
        </p:nvGrpSpPr>
        <p:grpSpPr>
          <a:xfrm>
            <a:off x="8604485" y="7277920"/>
            <a:ext cx="604175" cy="604175"/>
            <a:chOff x="0" y="0"/>
            <a:chExt cx="812800" cy="812800"/>
          </a:xfrm>
        </p:grpSpPr>
        <p:sp>
          <p:nvSpPr>
            <p:cNvPr id="554" name="Google Shape;554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6" name="Google Shape;556;p8"/>
          <p:cNvSpPr/>
          <p:nvPr/>
        </p:nvSpPr>
        <p:spPr>
          <a:xfrm>
            <a:off x="8719125" y="6320678"/>
            <a:ext cx="396237" cy="445666"/>
          </a:xfrm>
          <a:custGeom>
            <a:avLst/>
            <a:gdLst/>
            <a:ahLst/>
            <a:cxnLst/>
            <a:rect l="l" t="t" r="r" b="b"/>
            <a:pathLst>
              <a:path w="396237" h="445666" extrusionOk="0">
                <a:moveTo>
                  <a:pt x="0" y="0"/>
                </a:moveTo>
                <a:lnTo>
                  <a:pt x="396238" y="0"/>
                </a:lnTo>
                <a:lnTo>
                  <a:pt x="396238" y="445665"/>
                </a:lnTo>
                <a:lnTo>
                  <a:pt x="0" y="445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57" name="Google Shape;557;p8"/>
          <p:cNvSpPr/>
          <p:nvPr/>
        </p:nvSpPr>
        <p:spPr>
          <a:xfrm>
            <a:off x="8736778" y="7406918"/>
            <a:ext cx="339590" cy="381952"/>
          </a:xfrm>
          <a:custGeom>
            <a:avLst/>
            <a:gdLst/>
            <a:ahLst/>
            <a:cxnLst/>
            <a:rect l="l" t="t" r="r" b="b"/>
            <a:pathLst>
              <a:path w="339590" h="381952" extrusionOk="0">
                <a:moveTo>
                  <a:pt x="0" y="0"/>
                </a:moveTo>
                <a:lnTo>
                  <a:pt x="339590" y="0"/>
                </a:lnTo>
                <a:lnTo>
                  <a:pt x="339590" y="381952"/>
                </a:lnTo>
                <a:lnTo>
                  <a:pt x="0" y="381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58" name="Google Shape;558;p8"/>
          <p:cNvSpPr txBox="1"/>
          <p:nvPr/>
        </p:nvSpPr>
        <p:spPr>
          <a:xfrm>
            <a:off x="9281282" y="4040103"/>
            <a:ext cx="3980400" cy="7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61">
                <a:latin typeface="Open Sans Light"/>
                <a:ea typeface="Open Sans Light"/>
                <a:cs typeface="Open Sans Light"/>
                <a:sym typeface="Open Sans Light"/>
              </a:rPr>
              <a:t>A</a:t>
            </a:r>
            <a:r>
              <a:rPr lang="en-US" sz="2161">
                <a:latin typeface="Open Sans Light"/>
                <a:ea typeface="Open Sans Light"/>
                <a:cs typeface="Open Sans Light"/>
                <a:sym typeface="Open Sans Light"/>
              </a:rPr>
              <a:t>PROBACIÓN Y REPROBACIÓN POR ASIGNATURA</a:t>
            </a:r>
            <a:endParaRPr sz="800"/>
          </a:p>
        </p:txBody>
      </p:sp>
      <p:sp>
        <p:nvSpPr>
          <p:cNvPr id="559" name="Google Shape;559;p8"/>
          <p:cNvSpPr txBox="1"/>
          <p:nvPr/>
        </p:nvSpPr>
        <p:spPr>
          <a:xfrm>
            <a:off x="9281320" y="5292474"/>
            <a:ext cx="3980400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61">
                <a:latin typeface="Open Sans Light"/>
                <a:ea typeface="Open Sans Light"/>
                <a:cs typeface="Open Sans Light"/>
                <a:sym typeface="Open Sans Light"/>
              </a:rPr>
              <a:t>RESULTADO SIMCE</a:t>
            </a:r>
            <a:endParaRPr sz="1200"/>
          </a:p>
        </p:txBody>
      </p:sp>
      <p:sp>
        <p:nvSpPr>
          <p:cNvPr id="560" name="Google Shape;560;p8"/>
          <p:cNvSpPr txBox="1"/>
          <p:nvPr/>
        </p:nvSpPr>
        <p:spPr>
          <a:xfrm>
            <a:off x="9281320" y="6270215"/>
            <a:ext cx="3980400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61">
                <a:latin typeface="Open Sans Light"/>
                <a:ea typeface="Open Sans Light"/>
                <a:cs typeface="Open Sans Light"/>
                <a:sym typeface="Open Sans Light"/>
              </a:rPr>
              <a:t>RESULTADOS DIA</a:t>
            </a:r>
            <a:endParaRPr sz="1200"/>
          </a:p>
        </p:txBody>
      </p:sp>
      <p:sp>
        <p:nvSpPr>
          <p:cNvPr id="561" name="Google Shape;561;p8"/>
          <p:cNvSpPr txBox="1"/>
          <p:nvPr/>
        </p:nvSpPr>
        <p:spPr>
          <a:xfrm>
            <a:off x="9567423" y="7062397"/>
            <a:ext cx="3980400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61" dirty="0">
                <a:latin typeface="Open Sans Light"/>
                <a:ea typeface="Open Sans Light"/>
                <a:cs typeface="Open Sans Light"/>
                <a:sym typeface="Open Sans Light"/>
              </a:rPr>
              <a:t>PROMOCIÓN Y REPITENCIA</a:t>
            </a:r>
            <a:endParaRPr sz="1200" dirty="0"/>
          </a:p>
        </p:txBody>
      </p:sp>
      <p:sp>
        <p:nvSpPr>
          <p:cNvPr id="562" name="Google Shape;562;p8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63" name="Google Shape;563;p8"/>
          <p:cNvSpPr txBox="1"/>
          <p:nvPr/>
        </p:nvSpPr>
        <p:spPr>
          <a:xfrm>
            <a:off x="1268050" y="2201748"/>
            <a:ext cx="11137145" cy="1707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45" b="0" i="0" u="none" strike="noStrike" cap="none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UNIDAD TÉCNICO PEDAGÓGICA</a:t>
            </a:r>
            <a:endParaRPr/>
          </a:p>
          <a:p>
            <a:pPr marL="1089316" marR="0" lvl="1" indent="-544657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Clr>
                <a:srgbClr val="292F33"/>
              </a:buClr>
              <a:buSzPts val="5045"/>
              <a:buFont typeface="Arial"/>
              <a:buChar char="•"/>
            </a:pPr>
            <a:r>
              <a:rPr lang="en-US" sz="5045" b="0" i="0" u="none" strike="noStrike" cap="none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EVALUACIÓN</a:t>
            </a:r>
            <a:endParaRPr/>
          </a:p>
        </p:txBody>
      </p:sp>
      <p:sp>
        <p:nvSpPr>
          <p:cNvPr id="564" name="Google Shape;564;p8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65" name="Google Shape;565;p8"/>
          <p:cNvSpPr txBox="1"/>
          <p:nvPr/>
        </p:nvSpPr>
        <p:spPr>
          <a:xfrm>
            <a:off x="1377000" y="4252500"/>
            <a:ext cx="6358500" cy="48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unidad de evaluación centró su trabajo en monitoreo, seguimiento y análisis y retroalimentación en evaluaciones DIA etapa diagnóstica, inicial, cierre. Además del monitoreo diario de instrumentos de evaluación en cada ciclo.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63a4c33879_0_104"/>
          <p:cNvSpPr/>
          <p:nvPr/>
        </p:nvSpPr>
        <p:spPr>
          <a:xfrm rot="-10124778" flipH="1">
            <a:off x="-1494450" y="-2245232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71" name="Google Shape;571;g263a4c33879_0_104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72" name="Google Shape;572;g263a4c33879_0_104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573" name="Google Shape;573;g263a4c33879_0_104"/>
          <p:cNvGrpSpPr/>
          <p:nvPr/>
        </p:nvGrpSpPr>
        <p:grpSpPr>
          <a:xfrm>
            <a:off x="8604485" y="4130161"/>
            <a:ext cx="604154" cy="604154"/>
            <a:chOff x="0" y="0"/>
            <a:chExt cx="812800" cy="812800"/>
          </a:xfrm>
        </p:grpSpPr>
        <p:sp>
          <p:nvSpPr>
            <p:cNvPr id="574" name="Google Shape;574;g263a4c33879_0_10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g263a4c33879_0_10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6" name="Google Shape;576;g263a4c33879_0_104"/>
          <p:cNvGrpSpPr/>
          <p:nvPr/>
        </p:nvGrpSpPr>
        <p:grpSpPr>
          <a:xfrm>
            <a:off x="8604485" y="5179970"/>
            <a:ext cx="604154" cy="604154"/>
            <a:chOff x="0" y="0"/>
            <a:chExt cx="812800" cy="812800"/>
          </a:xfrm>
        </p:grpSpPr>
        <p:sp>
          <p:nvSpPr>
            <p:cNvPr id="577" name="Google Shape;577;g263a4c33879_0_10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g263a4c33879_0_10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9" name="Google Shape;579;g263a4c33879_0_104"/>
          <p:cNvGrpSpPr/>
          <p:nvPr/>
        </p:nvGrpSpPr>
        <p:grpSpPr>
          <a:xfrm>
            <a:off x="8604485" y="6228110"/>
            <a:ext cx="604154" cy="604154"/>
            <a:chOff x="0" y="0"/>
            <a:chExt cx="812800" cy="812800"/>
          </a:xfrm>
        </p:grpSpPr>
        <p:sp>
          <p:nvSpPr>
            <p:cNvPr id="580" name="Google Shape;580;g263a4c33879_0_10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g263a4c33879_0_10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2" name="Google Shape;582;g263a4c33879_0_104"/>
          <p:cNvGrpSpPr/>
          <p:nvPr/>
        </p:nvGrpSpPr>
        <p:grpSpPr>
          <a:xfrm>
            <a:off x="8604485" y="7277920"/>
            <a:ext cx="604154" cy="604154"/>
            <a:chOff x="0" y="0"/>
            <a:chExt cx="812800" cy="812800"/>
          </a:xfrm>
        </p:grpSpPr>
        <p:sp>
          <p:nvSpPr>
            <p:cNvPr id="583" name="Google Shape;583;g263a4c33879_0_10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g263a4c33879_0_10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5" name="Google Shape;585;g263a4c33879_0_104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86" name="Google Shape;586;g263a4c33879_0_104"/>
          <p:cNvSpPr txBox="1"/>
          <p:nvPr/>
        </p:nvSpPr>
        <p:spPr>
          <a:xfrm>
            <a:off x="1262750" y="1636650"/>
            <a:ext cx="145455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45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RESULTADOS EDUCATIVOS INTERNOS</a:t>
            </a:r>
            <a:endParaRPr/>
          </a:p>
        </p:txBody>
      </p:sp>
      <p:sp>
        <p:nvSpPr>
          <p:cNvPr id="587" name="Google Shape;587;g263a4c33879_0_104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588" name="Google Shape;588;g263a4c33879_0_104"/>
          <p:cNvGraphicFramePr/>
          <p:nvPr/>
        </p:nvGraphicFramePr>
        <p:xfrm>
          <a:off x="2879475" y="3631650"/>
          <a:ext cx="12529050" cy="5448300"/>
        </p:xfrm>
        <a:graphic>
          <a:graphicData uri="http://schemas.openxmlformats.org/drawingml/2006/table">
            <a:tbl>
              <a:tblPr>
                <a:noFill/>
                <a:tableStyleId>{DEB47E98-3975-4F3A-8D40-AEB030D48182}</a:tableStyleId>
              </a:tblPr>
              <a:tblGrid>
                <a:gridCol w="54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2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2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16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PRINCIPALES ASIGNATURAS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1°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2°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3°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4°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LENGUAJE Y COMUNICACIÓN 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99%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MATEMÁTICA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HISTORIA, GEOGRAFÍA Y CS. SOCIALES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98%</a:t>
                      </a:r>
                      <a:endParaRPr sz="30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CIENCIAS NATURALES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98%</a:t>
                      </a:r>
                      <a:endParaRPr sz="30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63a4c33879_0_510"/>
          <p:cNvSpPr/>
          <p:nvPr/>
        </p:nvSpPr>
        <p:spPr>
          <a:xfrm rot="-10124778" flipH="1">
            <a:off x="-1494450" y="-2245232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94" name="Google Shape;594;g263a4c33879_0_510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95" name="Google Shape;595;g263a4c33879_0_510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596" name="Google Shape;596;g263a4c33879_0_510"/>
          <p:cNvGrpSpPr/>
          <p:nvPr/>
        </p:nvGrpSpPr>
        <p:grpSpPr>
          <a:xfrm>
            <a:off x="8604485" y="4130161"/>
            <a:ext cx="604154" cy="604154"/>
            <a:chOff x="0" y="0"/>
            <a:chExt cx="812800" cy="812800"/>
          </a:xfrm>
        </p:grpSpPr>
        <p:sp>
          <p:nvSpPr>
            <p:cNvPr id="597" name="Google Shape;597;g263a4c33879_0_5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g263a4c33879_0_510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9" name="Google Shape;599;g263a4c33879_0_510"/>
          <p:cNvGrpSpPr/>
          <p:nvPr/>
        </p:nvGrpSpPr>
        <p:grpSpPr>
          <a:xfrm>
            <a:off x="8604485" y="5179970"/>
            <a:ext cx="604154" cy="604154"/>
            <a:chOff x="0" y="0"/>
            <a:chExt cx="812800" cy="812800"/>
          </a:xfrm>
        </p:grpSpPr>
        <p:sp>
          <p:nvSpPr>
            <p:cNvPr id="600" name="Google Shape;600;g263a4c33879_0_5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g263a4c33879_0_510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2" name="Google Shape;602;g263a4c33879_0_510"/>
          <p:cNvGrpSpPr/>
          <p:nvPr/>
        </p:nvGrpSpPr>
        <p:grpSpPr>
          <a:xfrm>
            <a:off x="8604485" y="6228110"/>
            <a:ext cx="604154" cy="604154"/>
            <a:chOff x="0" y="0"/>
            <a:chExt cx="812800" cy="812800"/>
          </a:xfrm>
        </p:grpSpPr>
        <p:sp>
          <p:nvSpPr>
            <p:cNvPr id="603" name="Google Shape;603;g263a4c33879_0_5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g263a4c33879_0_510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5" name="Google Shape;605;g263a4c33879_0_510"/>
          <p:cNvGrpSpPr/>
          <p:nvPr/>
        </p:nvGrpSpPr>
        <p:grpSpPr>
          <a:xfrm>
            <a:off x="8604485" y="7277920"/>
            <a:ext cx="604154" cy="604154"/>
            <a:chOff x="0" y="0"/>
            <a:chExt cx="812800" cy="812800"/>
          </a:xfrm>
        </p:grpSpPr>
        <p:sp>
          <p:nvSpPr>
            <p:cNvPr id="606" name="Google Shape;606;g263a4c33879_0_5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g263a4c33879_0_510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8" name="Google Shape;608;g263a4c33879_0_510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09" name="Google Shape;609;g263a4c33879_0_510"/>
          <p:cNvSpPr txBox="1"/>
          <p:nvPr/>
        </p:nvSpPr>
        <p:spPr>
          <a:xfrm>
            <a:off x="1262750" y="1636650"/>
            <a:ext cx="145455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45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RESULTADOS EDUCATIVOS INTERNOS</a:t>
            </a:r>
            <a:endParaRPr/>
          </a:p>
        </p:txBody>
      </p:sp>
      <p:sp>
        <p:nvSpPr>
          <p:cNvPr id="610" name="Google Shape;610;g263a4c33879_0_510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611" name="Google Shape;611;g263a4c33879_0_510"/>
          <p:cNvGraphicFramePr/>
          <p:nvPr/>
        </p:nvGraphicFramePr>
        <p:xfrm>
          <a:off x="2879475" y="3631650"/>
          <a:ext cx="12529050" cy="5448300"/>
        </p:xfrm>
        <a:graphic>
          <a:graphicData uri="http://schemas.openxmlformats.org/drawingml/2006/table">
            <a:tbl>
              <a:tblPr>
                <a:noFill/>
                <a:tableStyleId>{DEB47E98-3975-4F3A-8D40-AEB030D48182}</a:tableStyleId>
              </a:tblPr>
              <a:tblGrid>
                <a:gridCol w="547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2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2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16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PRINCIPALES ASIGNATURAS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5°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6°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7°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8°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LENGUAJE Y COMUNICACIÓN 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99%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MATEMÁTICA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HISTORIA, GEOGRAFÍA Y CS. SOCIALES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99%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99%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97%</a:t>
                      </a:r>
                      <a:endParaRPr sz="30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CIENCIAS NATURALES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100%</a:t>
                      </a:r>
                      <a:endParaRPr sz="30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63a4c33879_0_126"/>
          <p:cNvSpPr/>
          <p:nvPr/>
        </p:nvSpPr>
        <p:spPr>
          <a:xfrm rot="-10124778" flipH="1">
            <a:off x="-1494450" y="-2245232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17" name="Google Shape;617;g263a4c33879_0_126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18" name="Google Shape;618;g263a4c33879_0_126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619" name="Google Shape;619;g263a4c33879_0_126"/>
          <p:cNvGrpSpPr/>
          <p:nvPr/>
        </p:nvGrpSpPr>
        <p:grpSpPr>
          <a:xfrm>
            <a:off x="8604485" y="4130161"/>
            <a:ext cx="604154" cy="604154"/>
            <a:chOff x="0" y="0"/>
            <a:chExt cx="812800" cy="812800"/>
          </a:xfrm>
        </p:grpSpPr>
        <p:sp>
          <p:nvSpPr>
            <p:cNvPr id="620" name="Google Shape;620;g263a4c33879_0_1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g263a4c33879_0_12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2" name="Google Shape;622;g263a4c33879_0_126"/>
          <p:cNvGrpSpPr/>
          <p:nvPr/>
        </p:nvGrpSpPr>
        <p:grpSpPr>
          <a:xfrm>
            <a:off x="8604485" y="5179970"/>
            <a:ext cx="604154" cy="604154"/>
            <a:chOff x="0" y="0"/>
            <a:chExt cx="812800" cy="812800"/>
          </a:xfrm>
        </p:grpSpPr>
        <p:sp>
          <p:nvSpPr>
            <p:cNvPr id="623" name="Google Shape;623;g263a4c33879_0_1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g263a4c33879_0_12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5" name="Google Shape;625;g263a4c33879_0_126"/>
          <p:cNvGrpSpPr/>
          <p:nvPr/>
        </p:nvGrpSpPr>
        <p:grpSpPr>
          <a:xfrm>
            <a:off x="8604485" y="6228110"/>
            <a:ext cx="604154" cy="604154"/>
            <a:chOff x="0" y="0"/>
            <a:chExt cx="812800" cy="812800"/>
          </a:xfrm>
        </p:grpSpPr>
        <p:sp>
          <p:nvSpPr>
            <p:cNvPr id="626" name="Google Shape;626;g263a4c33879_0_1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g263a4c33879_0_12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8" name="Google Shape;628;g263a4c33879_0_126"/>
          <p:cNvGrpSpPr/>
          <p:nvPr/>
        </p:nvGrpSpPr>
        <p:grpSpPr>
          <a:xfrm>
            <a:off x="8604485" y="7277920"/>
            <a:ext cx="604154" cy="604154"/>
            <a:chOff x="0" y="0"/>
            <a:chExt cx="812800" cy="812800"/>
          </a:xfrm>
        </p:grpSpPr>
        <p:sp>
          <p:nvSpPr>
            <p:cNvPr id="629" name="Google Shape;629;g263a4c33879_0_1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g263a4c33879_0_12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1" name="Google Shape;631;g263a4c33879_0_126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2" name="Google Shape;632;g263a4c33879_0_126"/>
          <p:cNvSpPr txBox="1"/>
          <p:nvPr/>
        </p:nvSpPr>
        <p:spPr>
          <a:xfrm>
            <a:off x="3274430" y="1685156"/>
            <a:ext cx="145455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45" dirty="0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RESULTADOS SIMCE</a:t>
            </a:r>
            <a:endParaRPr dirty="0"/>
          </a:p>
        </p:txBody>
      </p:sp>
      <p:sp>
        <p:nvSpPr>
          <p:cNvPr id="633" name="Google Shape;633;g263a4c33879_0_126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634" name="Google Shape;634;g263a4c33879_0_126"/>
          <p:cNvGraphicFramePr/>
          <p:nvPr>
            <p:extLst>
              <p:ext uri="{D42A27DB-BD31-4B8C-83A1-F6EECF244321}">
                <p14:modId xmlns:p14="http://schemas.microsoft.com/office/powerpoint/2010/main" val="1730385210"/>
              </p:ext>
            </p:extLst>
          </p:nvPr>
        </p:nvGraphicFramePr>
        <p:xfrm>
          <a:off x="3487425" y="3481813"/>
          <a:ext cx="11313150" cy="3901400"/>
        </p:xfrm>
        <a:graphic>
          <a:graphicData uri="http://schemas.openxmlformats.org/drawingml/2006/table">
            <a:tbl>
              <a:tblPr>
                <a:noFill/>
                <a:tableStyleId>{DEB47E98-3975-4F3A-8D40-AEB030D48182}</a:tableStyleId>
              </a:tblPr>
              <a:tblGrid>
                <a:gridCol w="6382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EVALUACIÓN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 b="1" dirty="0"/>
                        <a:t>2023</a:t>
                      </a:r>
                      <a:endParaRPr sz="4800" b="1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4400" b="1" dirty="0"/>
                        <a:t>2024</a:t>
                      </a:r>
                      <a:endParaRPr sz="4400" b="1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COMPRENSIÓN LECTORA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/>
                        <a:t>238</a:t>
                      </a:r>
                      <a:endParaRPr sz="25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/>
                        <a:t>264</a:t>
                      </a:r>
                      <a:endParaRPr sz="2500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MATEMÁTICA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240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/>
                        <a:t>238</a:t>
                      </a:r>
                      <a:endParaRPr sz="2500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solidFill>
                            <a:schemeClr val="dk1"/>
                          </a:solidFill>
                        </a:rPr>
                        <a:t>CIENCIAS O </a:t>
                      </a:r>
                      <a:r>
                        <a:rPr lang="en-US" sz="2500"/>
                        <a:t>HISTORIA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—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/>
                        <a:t>—</a:t>
                      </a:r>
                      <a:endParaRPr sz="2500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263a4c33879_0_148"/>
          <p:cNvSpPr/>
          <p:nvPr/>
        </p:nvSpPr>
        <p:spPr>
          <a:xfrm rot="-10124778" flipH="1">
            <a:off x="-1128691" y="-1592090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40" name="Google Shape;640;g263a4c33879_0_148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41" name="Google Shape;641;g263a4c33879_0_148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642" name="Google Shape;642;g263a4c33879_0_148"/>
          <p:cNvGrpSpPr/>
          <p:nvPr/>
        </p:nvGrpSpPr>
        <p:grpSpPr>
          <a:xfrm>
            <a:off x="8604485" y="4130161"/>
            <a:ext cx="604154" cy="604154"/>
            <a:chOff x="0" y="0"/>
            <a:chExt cx="812800" cy="812800"/>
          </a:xfrm>
        </p:grpSpPr>
        <p:sp>
          <p:nvSpPr>
            <p:cNvPr id="643" name="Google Shape;643;g263a4c33879_0_1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g263a4c33879_0_148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5" name="Google Shape;645;g263a4c33879_0_148"/>
          <p:cNvGrpSpPr/>
          <p:nvPr/>
        </p:nvGrpSpPr>
        <p:grpSpPr>
          <a:xfrm>
            <a:off x="8604485" y="5179970"/>
            <a:ext cx="604154" cy="604154"/>
            <a:chOff x="0" y="0"/>
            <a:chExt cx="812800" cy="812800"/>
          </a:xfrm>
        </p:grpSpPr>
        <p:sp>
          <p:nvSpPr>
            <p:cNvPr id="646" name="Google Shape;646;g263a4c33879_0_1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g263a4c33879_0_148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8" name="Google Shape;648;g263a4c33879_0_148"/>
          <p:cNvGrpSpPr/>
          <p:nvPr/>
        </p:nvGrpSpPr>
        <p:grpSpPr>
          <a:xfrm>
            <a:off x="8604485" y="6228110"/>
            <a:ext cx="604154" cy="604154"/>
            <a:chOff x="0" y="0"/>
            <a:chExt cx="812800" cy="812800"/>
          </a:xfrm>
        </p:grpSpPr>
        <p:sp>
          <p:nvSpPr>
            <p:cNvPr id="649" name="Google Shape;649;g263a4c33879_0_1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g263a4c33879_0_148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1" name="Google Shape;651;g263a4c33879_0_148"/>
          <p:cNvGrpSpPr/>
          <p:nvPr/>
        </p:nvGrpSpPr>
        <p:grpSpPr>
          <a:xfrm>
            <a:off x="8604485" y="7277920"/>
            <a:ext cx="604154" cy="604154"/>
            <a:chOff x="0" y="0"/>
            <a:chExt cx="812800" cy="812800"/>
          </a:xfrm>
        </p:grpSpPr>
        <p:sp>
          <p:nvSpPr>
            <p:cNvPr id="652" name="Google Shape;652;g263a4c33879_0_1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g263a4c33879_0_148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4" name="Google Shape;654;g263a4c33879_0_148"/>
          <p:cNvSpPr/>
          <p:nvPr/>
        </p:nvSpPr>
        <p:spPr>
          <a:xfrm>
            <a:off x="14342365" y="-379835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56" name="Google Shape;656;g263a4c33879_0_148"/>
          <p:cNvSpPr/>
          <p:nvPr/>
        </p:nvSpPr>
        <p:spPr>
          <a:xfrm>
            <a:off x="-1465638" y="7882074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"/>
          <p:cNvSpPr/>
          <p:nvPr/>
        </p:nvSpPr>
        <p:spPr>
          <a:xfrm rot="-10126938" flipH="1">
            <a:off x="-1495031" y="-2250362"/>
            <a:ext cx="7070834" cy="4152508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" name="Google Shape;177;p5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8" name="Google Shape;178;p5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79" name="Google Shape;179;p5"/>
          <p:cNvGrpSpPr/>
          <p:nvPr/>
        </p:nvGrpSpPr>
        <p:grpSpPr>
          <a:xfrm>
            <a:off x="10758284" y="355600"/>
            <a:ext cx="5273113" cy="9575800"/>
            <a:chOff x="0" y="0"/>
            <a:chExt cx="2620010" cy="5182870"/>
          </a:xfrm>
        </p:grpSpPr>
        <p:sp>
          <p:nvSpPr>
            <p:cNvPr id="180" name="Google Shape;180;p5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 extrusionOk="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 extrusionOk="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58347" r="-58347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 extrusionOk="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 extrusionOk="0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 extrusionOk="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 extrusionOk="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 extrusionOk="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 extrusionOk="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 extrusionOk="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189;p5"/>
          <p:cNvGrpSpPr/>
          <p:nvPr/>
        </p:nvGrpSpPr>
        <p:grpSpPr>
          <a:xfrm>
            <a:off x="2151258" y="2199389"/>
            <a:ext cx="7551541" cy="1764599"/>
            <a:chOff x="0" y="-57150"/>
            <a:chExt cx="1136443" cy="249958"/>
          </a:xfrm>
        </p:grpSpPr>
        <p:sp>
          <p:nvSpPr>
            <p:cNvPr id="190" name="Google Shape;190;p5"/>
            <p:cNvSpPr/>
            <p:nvPr/>
          </p:nvSpPr>
          <p:spPr>
            <a:xfrm>
              <a:off x="0" y="0"/>
              <a:ext cx="1136443" cy="192808"/>
            </a:xfrm>
            <a:custGeom>
              <a:avLst/>
              <a:gdLst/>
              <a:ahLst/>
              <a:cxnLst/>
              <a:rect l="l" t="t" r="r" b="b"/>
              <a:pathLst>
                <a:path w="1136443" h="192808" extrusionOk="0">
                  <a:moveTo>
                    <a:pt x="96404" y="0"/>
                  </a:moveTo>
                  <a:lnTo>
                    <a:pt x="1040039" y="0"/>
                  </a:lnTo>
                  <a:cubicBezTo>
                    <a:pt x="1065607" y="0"/>
                    <a:pt x="1090128" y="10157"/>
                    <a:pt x="1108207" y="28236"/>
                  </a:cubicBezTo>
                  <a:cubicBezTo>
                    <a:pt x="1126287" y="46315"/>
                    <a:pt x="1136443" y="70836"/>
                    <a:pt x="1136443" y="96404"/>
                  </a:cubicBezTo>
                  <a:lnTo>
                    <a:pt x="1136443" y="96404"/>
                  </a:lnTo>
                  <a:cubicBezTo>
                    <a:pt x="1136443" y="149646"/>
                    <a:pt x="1093282" y="192808"/>
                    <a:pt x="1040039" y="192808"/>
                  </a:cubicBezTo>
                  <a:lnTo>
                    <a:pt x="96404" y="192808"/>
                  </a:lnTo>
                  <a:cubicBezTo>
                    <a:pt x="70836" y="192808"/>
                    <a:pt x="46315" y="182651"/>
                    <a:pt x="28236" y="164572"/>
                  </a:cubicBezTo>
                  <a:cubicBezTo>
                    <a:pt x="10157" y="146493"/>
                    <a:pt x="0" y="121972"/>
                    <a:pt x="0" y="96404"/>
                  </a:cubicBezTo>
                  <a:lnTo>
                    <a:pt x="0" y="96404"/>
                  </a:lnTo>
                  <a:cubicBezTo>
                    <a:pt x="0" y="70836"/>
                    <a:pt x="10157" y="46315"/>
                    <a:pt x="28236" y="28236"/>
                  </a:cubicBezTo>
                  <a:cubicBezTo>
                    <a:pt x="46315" y="10157"/>
                    <a:pt x="70836" y="0"/>
                    <a:pt x="96404" y="0"/>
                  </a:cubicBezTo>
                  <a:close/>
                </a:path>
              </a:pathLst>
            </a:custGeom>
            <a:solidFill>
              <a:srgbClr val="FF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 txBox="1"/>
            <p:nvPr/>
          </p:nvSpPr>
          <p:spPr>
            <a:xfrm>
              <a:off x="0" y="-57150"/>
              <a:ext cx="1136443" cy="249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9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" name="Google Shape;192;p5"/>
          <p:cNvGrpSpPr/>
          <p:nvPr/>
        </p:nvGrpSpPr>
        <p:grpSpPr>
          <a:xfrm>
            <a:off x="2409077" y="2736333"/>
            <a:ext cx="892627" cy="948333"/>
            <a:chOff x="0" y="0"/>
            <a:chExt cx="812800" cy="812800"/>
          </a:xfrm>
        </p:grpSpPr>
        <p:sp>
          <p:nvSpPr>
            <p:cNvPr id="193" name="Google Shape;193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5"/>
          <p:cNvSpPr/>
          <p:nvPr/>
        </p:nvSpPr>
        <p:spPr>
          <a:xfrm>
            <a:off x="2578450" y="2989186"/>
            <a:ext cx="553881" cy="588448"/>
          </a:xfrm>
          <a:custGeom>
            <a:avLst/>
            <a:gdLst/>
            <a:ahLst/>
            <a:cxnLst/>
            <a:rect l="l" t="t" r="r" b="b"/>
            <a:pathLst>
              <a:path w="374895" h="374895" extrusionOk="0">
                <a:moveTo>
                  <a:pt x="0" y="0"/>
                </a:moveTo>
                <a:lnTo>
                  <a:pt x="374895" y="0"/>
                </a:lnTo>
                <a:lnTo>
                  <a:pt x="374895" y="374895"/>
                </a:lnTo>
                <a:lnTo>
                  <a:pt x="0" y="374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96" name="Google Shape;196;p5"/>
          <p:cNvGrpSpPr/>
          <p:nvPr/>
        </p:nvGrpSpPr>
        <p:grpSpPr>
          <a:xfrm>
            <a:off x="2151258" y="3820442"/>
            <a:ext cx="7551541" cy="1764599"/>
            <a:chOff x="0" y="-57150"/>
            <a:chExt cx="1136443" cy="249958"/>
          </a:xfrm>
        </p:grpSpPr>
        <p:sp>
          <p:nvSpPr>
            <p:cNvPr id="197" name="Google Shape;197;p5"/>
            <p:cNvSpPr/>
            <p:nvPr/>
          </p:nvSpPr>
          <p:spPr>
            <a:xfrm>
              <a:off x="0" y="0"/>
              <a:ext cx="1136443" cy="192808"/>
            </a:xfrm>
            <a:custGeom>
              <a:avLst/>
              <a:gdLst/>
              <a:ahLst/>
              <a:cxnLst/>
              <a:rect l="l" t="t" r="r" b="b"/>
              <a:pathLst>
                <a:path w="1136443" h="192808" extrusionOk="0">
                  <a:moveTo>
                    <a:pt x="96404" y="0"/>
                  </a:moveTo>
                  <a:lnTo>
                    <a:pt x="1040039" y="0"/>
                  </a:lnTo>
                  <a:cubicBezTo>
                    <a:pt x="1065607" y="0"/>
                    <a:pt x="1090128" y="10157"/>
                    <a:pt x="1108207" y="28236"/>
                  </a:cubicBezTo>
                  <a:cubicBezTo>
                    <a:pt x="1126287" y="46315"/>
                    <a:pt x="1136443" y="70836"/>
                    <a:pt x="1136443" y="96404"/>
                  </a:cubicBezTo>
                  <a:lnTo>
                    <a:pt x="1136443" y="96404"/>
                  </a:lnTo>
                  <a:cubicBezTo>
                    <a:pt x="1136443" y="149646"/>
                    <a:pt x="1093282" y="192808"/>
                    <a:pt x="1040039" y="192808"/>
                  </a:cubicBezTo>
                  <a:lnTo>
                    <a:pt x="96404" y="192808"/>
                  </a:lnTo>
                  <a:cubicBezTo>
                    <a:pt x="70836" y="192808"/>
                    <a:pt x="46315" y="182651"/>
                    <a:pt x="28236" y="164572"/>
                  </a:cubicBezTo>
                  <a:cubicBezTo>
                    <a:pt x="10157" y="146493"/>
                    <a:pt x="0" y="121972"/>
                    <a:pt x="0" y="96404"/>
                  </a:cubicBezTo>
                  <a:lnTo>
                    <a:pt x="0" y="96404"/>
                  </a:lnTo>
                  <a:cubicBezTo>
                    <a:pt x="0" y="70836"/>
                    <a:pt x="10157" y="46315"/>
                    <a:pt x="28236" y="28236"/>
                  </a:cubicBezTo>
                  <a:cubicBezTo>
                    <a:pt x="46315" y="10157"/>
                    <a:pt x="70836" y="0"/>
                    <a:pt x="96404" y="0"/>
                  </a:cubicBezTo>
                  <a:close/>
                </a:path>
              </a:pathLst>
            </a:custGeom>
            <a:solidFill>
              <a:srgbClr val="FF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 txBox="1"/>
            <p:nvPr/>
          </p:nvSpPr>
          <p:spPr>
            <a:xfrm>
              <a:off x="0" y="-57150"/>
              <a:ext cx="1136443" cy="249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9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5"/>
          <p:cNvGrpSpPr/>
          <p:nvPr/>
        </p:nvGrpSpPr>
        <p:grpSpPr>
          <a:xfrm>
            <a:off x="2383513" y="4457096"/>
            <a:ext cx="969307" cy="2553353"/>
            <a:chOff x="-23278" y="280140"/>
            <a:chExt cx="882623" cy="2188434"/>
          </a:xfrm>
        </p:grpSpPr>
        <p:sp>
          <p:nvSpPr>
            <p:cNvPr id="200" name="Google Shape;200;p5"/>
            <p:cNvSpPr/>
            <p:nvPr/>
          </p:nvSpPr>
          <p:spPr>
            <a:xfrm>
              <a:off x="-23278" y="28014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 txBox="1"/>
            <p:nvPr/>
          </p:nvSpPr>
          <p:spPr>
            <a:xfrm>
              <a:off x="0" y="1736117"/>
              <a:ext cx="859345" cy="7324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2" name="Google Shape;202;p5"/>
          <p:cNvSpPr/>
          <p:nvPr/>
        </p:nvSpPr>
        <p:spPr>
          <a:xfrm>
            <a:off x="2531400" y="4565775"/>
            <a:ext cx="616937" cy="645904"/>
          </a:xfrm>
          <a:custGeom>
            <a:avLst/>
            <a:gdLst/>
            <a:ahLst/>
            <a:cxnLst/>
            <a:rect l="l" t="t" r="r" b="b"/>
            <a:pathLst>
              <a:path w="417574" h="411500" extrusionOk="0">
                <a:moveTo>
                  <a:pt x="0" y="0"/>
                </a:moveTo>
                <a:lnTo>
                  <a:pt x="417574" y="0"/>
                </a:lnTo>
                <a:lnTo>
                  <a:pt x="417574" y="411500"/>
                </a:lnTo>
                <a:lnTo>
                  <a:pt x="0" y="411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03" name="Google Shape;203;p5"/>
          <p:cNvGrpSpPr/>
          <p:nvPr/>
        </p:nvGrpSpPr>
        <p:grpSpPr>
          <a:xfrm>
            <a:off x="2409077" y="5775438"/>
            <a:ext cx="892627" cy="948333"/>
            <a:chOff x="0" y="0"/>
            <a:chExt cx="812800" cy="812800"/>
          </a:xfrm>
        </p:grpSpPr>
        <p:sp>
          <p:nvSpPr>
            <p:cNvPr id="204" name="Google Shape;204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" name="Google Shape;206;p5"/>
          <p:cNvGrpSpPr/>
          <p:nvPr/>
        </p:nvGrpSpPr>
        <p:grpSpPr>
          <a:xfrm>
            <a:off x="2151258" y="5468264"/>
            <a:ext cx="7551541" cy="1764599"/>
            <a:chOff x="0" y="-57150"/>
            <a:chExt cx="1136443" cy="249958"/>
          </a:xfrm>
        </p:grpSpPr>
        <p:sp>
          <p:nvSpPr>
            <p:cNvPr id="207" name="Google Shape;207;p5"/>
            <p:cNvSpPr/>
            <p:nvPr/>
          </p:nvSpPr>
          <p:spPr>
            <a:xfrm>
              <a:off x="0" y="0"/>
              <a:ext cx="1136443" cy="192808"/>
            </a:xfrm>
            <a:custGeom>
              <a:avLst/>
              <a:gdLst/>
              <a:ahLst/>
              <a:cxnLst/>
              <a:rect l="l" t="t" r="r" b="b"/>
              <a:pathLst>
                <a:path w="1136443" h="192808" extrusionOk="0">
                  <a:moveTo>
                    <a:pt x="96404" y="0"/>
                  </a:moveTo>
                  <a:lnTo>
                    <a:pt x="1040039" y="0"/>
                  </a:lnTo>
                  <a:cubicBezTo>
                    <a:pt x="1065607" y="0"/>
                    <a:pt x="1090128" y="10157"/>
                    <a:pt x="1108207" y="28236"/>
                  </a:cubicBezTo>
                  <a:cubicBezTo>
                    <a:pt x="1126287" y="46315"/>
                    <a:pt x="1136443" y="70836"/>
                    <a:pt x="1136443" y="96404"/>
                  </a:cubicBezTo>
                  <a:lnTo>
                    <a:pt x="1136443" y="96404"/>
                  </a:lnTo>
                  <a:cubicBezTo>
                    <a:pt x="1136443" y="149646"/>
                    <a:pt x="1093282" y="192808"/>
                    <a:pt x="1040039" y="192808"/>
                  </a:cubicBezTo>
                  <a:lnTo>
                    <a:pt x="96404" y="192808"/>
                  </a:lnTo>
                  <a:cubicBezTo>
                    <a:pt x="70836" y="192808"/>
                    <a:pt x="46315" y="182651"/>
                    <a:pt x="28236" y="164572"/>
                  </a:cubicBezTo>
                  <a:cubicBezTo>
                    <a:pt x="10157" y="146493"/>
                    <a:pt x="0" y="121972"/>
                    <a:pt x="0" y="96404"/>
                  </a:cubicBezTo>
                  <a:lnTo>
                    <a:pt x="0" y="96404"/>
                  </a:lnTo>
                  <a:cubicBezTo>
                    <a:pt x="0" y="70836"/>
                    <a:pt x="10157" y="46315"/>
                    <a:pt x="28236" y="28236"/>
                  </a:cubicBezTo>
                  <a:cubicBezTo>
                    <a:pt x="46315" y="10157"/>
                    <a:pt x="70836" y="0"/>
                    <a:pt x="96404" y="0"/>
                  </a:cubicBezTo>
                  <a:close/>
                </a:path>
              </a:pathLst>
            </a:custGeom>
            <a:solidFill>
              <a:srgbClr val="FF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 txBox="1"/>
            <p:nvPr/>
          </p:nvSpPr>
          <p:spPr>
            <a:xfrm>
              <a:off x="0" y="-57150"/>
              <a:ext cx="1136443" cy="249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9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5"/>
          <p:cNvGrpSpPr/>
          <p:nvPr/>
        </p:nvGrpSpPr>
        <p:grpSpPr>
          <a:xfrm>
            <a:off x="2409077" y="7423256"/>
            <a:ext cx="892627" cy="948333"/>
            <a:chOff x="0" y="0"/>
            <a:chExt cx="812800" cy="812800"/>
          </a:xfrm>
        </p:grpSpPr>
        <p:sp>
          <p:nvSpPr>
            <p:cNvPr id="210" name="Google Shape;210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2" name="Google Shape;212;p5"/>
          <p:cNvSpPr/>
          <p:nvPr/>
        </p:nvSpPr>
        <p:spPr>
          <a:xfrm>
            <a:off x="2604531" y="6287720"/>
            <a:ext cx="501721" cy="599525"/>
          </a:xfrm>
          <a:custGeom>
            <a:avLst/>
            <a:gdLst/>
            <a:ahLst/>
            <a:cxnLst/>
            <a:rect l="l" t="t" r="r" b="b"/>
            <a:pathLst>
              <a:path w="339590" h="381952" extrusionOk="0">
                <a:moveTo>
                  <a:pt x="0" y="0"/>
                </a:moveTo>
                <a:lnTo>
                  <a:pt x="339590" y="0"/>
                </a:lnTo>
                <a:lnTo>
                  <a:pt x="339590" y="381952"/>
                </a:lnTo>
                <a:lnTo>
                  <a:pt x="0" y="381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3" name="Google Shape;213;p5"/>
          <p:cNvSpPr txBox="1"/>
          <p:nvPr/>
        </p:nvSpPr>
        <p:spPr>
          <a:xfrm>
            <a:off x="3409054" y="3002060"/>
            <a:ext cx="5880765" cy="570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61" dirty="0">
                <a:latin typeface="Open Sans Light"/>
                <a:ea typeface="Open Sans Light"/>
                <a:cs typeface="Open Sans Light"/>
                <a:sym typeface="Open Sans Light"/>
              </a:rPr>
              <a:t>ANTECEDENTES GENERALES</a:t>
            </a:r>
            <a:endParaRPr sz="1000" dirty="0"/>
          </a:p>
        </p:txBody>
      </p:sp>
      <p:sp>
        <p:nvSpPr>
          <p:cNvPr id="214" name="Google Shape;214;p5"/>
          <p:cNvSpPr txBox="1"/>
          <p:nvPr/>
        </p:nvSpPr>
        <p:spPr>
          <a:xfrm>
            <a:off x="3494411" y="4673527"/>
            <a:ext cx="5880765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Open Sans Light"/>
                <a:ea typeface="Open Sans Light"/>
                <a:cs typeface="Open Sans Light"/>
                <a:sym typeface="Open Sans Light"/>
              </a:rPr>
              <a:t>ÍNDICES DE EFICIENCIA INTERNA</a:t>
            </a:r>
            <a:endParaRPr sz="800" dirty="0"/>
          </a:p>
        </p:txBody>
      </p:sp>
      <p:sp>
        <p:nvSpPr>
          <p:cNvPr id="215" name="Google Shape;215;p5"/>
          <p:cNvSpPr txBox="1"/>
          <p:nvPr/>
        </p:nvSpPr>
        <p:spPr>
          <a:xfrm>
            <a:off x="3464590" y="6358427"/>
            <a:ext cx="5880765" cy="61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561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CUENTAS FINANCIERAS</a:t>
            </a:r>
            <a:endParaRPr dirty="0"/>
          </a:p>
        </p:txBody>
      </p:sp>
      <p:sp>
        <p:nvSpPr>
          <p:cNvPr id="216" name="Google Shape;216;p5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8" name="Google Shape;218;p5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263a4c33879_0_255"/>
          <p:cNvSpPr/>
          <p:nvPr/>
        </p:nvSpPr>
        <p:spPr>
          <a:xfrm rot="-10124778" flipH="1">
            <a:off x="-1494450" y="-2245232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46" name="Google Shape;746;g263a4c33879_0_255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47" name="Google Shape;747;g263a4c33879_0_255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748" name="Google Shape;748;g263a4c33879_0_255"/>
          <p:cNvGrpSpPr/>
          <p:nvPr/>
        </p:nvGrpSpPr>
        <p:grpSpPr>
          <a:xfrm>
            <a:off x="8604485" y="4130161"/>
            <a:ext cx="604154" cy="604154"/>
            <a:chOff x="0" y="0"/>
            <a:chExt cx="812800" cy="812800"/>
          </a:xfrm>
        </p:grpSpPr>
        <p:sp>
          <p:nvSpPr>
            <p:cNvPr id="749" name="Google Shape;749;g263a4c33879_0_25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g263a4c33879_0_25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1" name="Google Shape;751;g263a4c33879_0_255"/>
          <p:cNvGrpSpPr/>
          <p:nvPr/>
        </p:nvGrpSpPr>
        <p:grpSpPr>
          <a:xfrm>
            <a:off x="8604485" y="5179970"/>
            <a:ext cx="604154" cy="604154"/>
            <a:chOff x="0" y="0"/>
            <a:chExt cx="812800" cy="812800"/>
          </a:xfrm>
        </p:grpSpPr>
        <p:sp>
          <p:nvSpPr>
            <p:cNvPr id="752" name="Google Shape;752;g263a4c33879_0_25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g263a4c33879_0_25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4" name="Google Shape;754;g263a4c33879_0_255"/>
          <p:cNvGrpSpPr/>
          <p:nvPr/>
        </p:nvGrpSpPr>
        <p:grpSpPr>
          <a:xfrm>
            <a:off x="8604485" y="6228110"/>
            <a:ext cx="604154" cy="604154"/>
            <a:chOff x="0" y="0"/>
            <a:chExt cx="812800" cy="812800"/>
          </a:xfrm>
        </p:grpSpPr>
        <p:sp>
          <p:nvSpPr>
            <p:cNvPr id="755" name="Google Shape;755;g263a4c33879_0_25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g263a4c33879_0_25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7" name="Google Shape;757;g263a4c33879_0_255"/>
          <p:cNvGrpSpPr/>
          <p:nvPr/>
        </p:nvGrpSpPr>
        <p:grpSpPr>
          <a:xfrm>
            <a:off x="8604485" y="7277920"/>
            <a:ext cx="604154" cy="604154"/>
            <a:chOff x="0" y="0"/>
            <a:chExt cx="812800" cy="812800"/>
          </a:xfrm>
        </p:grpSpPr>
        <p:sp>
          <p:nvSpPr>
            <p:cNvPr id="758" name="Google Shape;758;g263a4c33879_0_25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g263a4c33879_0_25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0" name="Google Shape;760;g263a4c33879_0_255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61" name="Google Shape;761;g263a4c33879_0_255"/>
          <p:cNvSpPr txBox="1"/>
          <p:nvPr/>
        </p:nvSpPr>
        <p:spPr>
          <a:xfrm>
            <a:off x="1262750" y="1636650"/>
            <a:ext cx="145455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45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PROMOCIÓN Y REPITENCIA</a:t>
            </a:r>
            <a:endParaRPr/>
          </a:p>
        </p:txBody>
      </p:sp>
      <p:sp>
        <p:nvSpPr>
          <p:cNvPr id="762" name="Google Shape;762;g263a4c33879_0_255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763" name="Google Shape;763;g263a4c33879_0_255"/>
          <p:cNvGraphicFramePr/>
          <p:nvPr/>
        </p:nvGraphicFramePr>
        <p:xfrm>
          <a:off x="2460600" y="3208738"/>
          <a:ext cx="13366800" cy="5852100"/>
        </p:xfrm>
        <a:graphic>
          <a:graphicData uri="http://schemas.openxmlformats.org/drawingml/2006/table">
            <a:tbl>
              <a:tblPr>
                <a:noFill/>
                <a:tableStyleId>{DEB47E98-3975-4F3A-8D40-AEB030D48182}</a:tableStyleId>
              </a:tblPr>
              <a:tblGrid>
                <a:gridCol w="488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7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0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0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0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NIVEL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A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B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C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D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TOTAL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PRIMERO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0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SEGUNDO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0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TERCERO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0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0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0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CUARTO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0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1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0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1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2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5350">
                <a:tc gridSpan="5"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TOTAL PRIMER CICLO</a:t>
                      </a:r>
                      <a:endParaRPr sz="2500"/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2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263a4c33879_0_277"/>
          <p:cNvSpPr/>
          <p:nvPr/>
        </p:nvSpPr>
        <p:spPr>
          <a:xfrm rot="-10124778" flipH="1">
            <a:off x="-1494450" y="-2245232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69" name="Google Shape;769;g263a4c33879_0_277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70" name="Google Shape;770;g263a4c33879_0_277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771" name="Google Shape;771;g263a4c33879_0_277"/>
          <p:cNvGrpSpPr/>
          <p:nvPr/>
        </p:nvGrpSpPr>
        <p:grpSpPr>
          <a:xfrm>
            <a:off x="8604485" y="4130161"/>
            <a:ext cx="604154" cy="604154"/>
            <a:chOff x="0" y="0"/>
            <a:chExt cx="812800" cy="812800"/>
          </a:xfrm>
        </p:grpSpPr>
        <p:sp>
          <p:nvSpPr>
            <p:cNvPr id="772" name="Google Shape;772;g263a4c33879_0_27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g263a4c33879_0_277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4" name="Google Shape;774;g263a4c33879_0_277"/>
          <p:cNvGrpSpPr/>
          <p:nvPr/>
        </p:nvGrpSpPr>
        <p:grpSpPr>
          <a:xfrm>
            <a:off x="8604485" y="5179970"/>
            <a:ext cx="604154" cy="604154"/>
            <a:chOff x="0" y="0"/>
            <a:chExt cx="812800" cy="812800"/>
          </a:xfrm>
        </p:grpSpPr>
        <p:sp>
          <p:nvSpPr>
            <p:cNvPr id="775" name="Google Shape;775;g263a4c33879_0_27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g263a4c33879_0_277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7" name="Google Shape;777;g263a4c33879_0_277"/>
          <p:cNvGrpSpPr/>
          <p:nvPr/>
        </p:nvGrpSpPr>
        <p:grpSpPr>
          <a:xfrm>
            <a:off x="8604485" y="6228110"/>
            <a:ext cx="604154" cy="604154"/>
            <a:chOff x="0" y="0"/>
            <a:chExt cx="812800" cy="812800"/>
          </a:xfrm>
        </p:grpSpPr>
        <p:sp>
          <p:nvSpPr>
            <p:cNvPr id="778" name="Google Shape;778;g263a4c33879_0_27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g263a4c33879_0_277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0" name="Google Shape;780;g263a4c33879_0_277"/>
          <p:cNvGrpSpPr/>
          <p:nvPr/>
        </p:nvGrpSpPr>
        <p:grpSpPr>
          <a:xfrm>
            <a:off x="8604485" y="7277920"/>
            <a:ext cx="604154" cy="604154"/>
            <a:chOff x="0" y="0"/>
            <a:chExt cx="812800" cy="812800"/>
          </a:xfrm>
        </p:grpSpPr>
        <p:sp>
          <p:nvSpPr>
            <p:cNvPr id="781" name="Google Shape;781;g263a4c33879_0_27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g263a4c33879_0_277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3" name="Google Shape;783;g263a4c33879_0_277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84" name="Google Shape;784;g263a4c33879_0_277"/>
          <p:cNvSpPr txBox="1"/>
          <p:nvPr/>
        </p:nvSpPr>
        <p:spPr>
          <a:xfrm>
            <a:off x="1262750" y="1636650"/>
            <a:ext cx="145455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45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PROMOCIÓN Y REPITENCIA</a:t>
            </a:r>
            <a:endParaRPr/>
          </a:p>
        </p:txBody>
      </p:sp>
      <p:sp>
        <p:nvSpPr>
          <p:cNvPr id="785" name="Google Shape;785;g263a4c33879_0_277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786" name="Google Shape;786;g263a4c33879_0_277"/>
          <p:cNvGraphicFramePr/>
          <p:nvPr/>
        </p:nvGraphicFramePr>
        <p:xfrm>
          <a:off x="2460600" y="3208738"/>
          <a:ext cx="13366800" cy="5852100"/>
        </p:xfrm>
        <a:graphic>
          <a:graphicData uri="http://schemas.openxmlformats.org/drawingml/2006/table">
            <a:tbl>
              <a:tblPr>
                <a:noFill/>
                <a:tableStyleId>{DEB47E98-3975-4F3A-8D40-AEB030D48182}</a:tableStyleId>
              </a:tblPr>
              <a:tblGrid>
                <a:gridCol w="488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7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0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0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0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NIVEL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A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B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C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D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TOTAL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QUINTO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0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SEXTO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1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1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SÉPTIMO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1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1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OCTAVO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1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0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1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5350">
                <a:tc gridSpan="5"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TOTAL SEGUNDO CICLO</a:t>
                      </a:r>
                      <a:endParaRPr sz="2500"/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3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263a4c33879_0_299"/>
          <p:cNvSpPr/>
          <p:nvPr/>
        </p:nvSpPr>
        <p:spPr>
          <a:xfrm rot="-10124778" flipH="1">
            <a:off x="-1494450" y="-2245232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92" name="Google Shape;792;g263a4c33879_0_299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93" name="Google Shape;793;g263a4c33879_0_299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794" name="Google Shape;794;g263a4c33879_0_299"/>
          <p:cNvGrpSpPr/>
          <p:nvPr/>
        </p:nvGrpSpPr>
        <p:grpSpPr>
          <a:xfrm>
            <a:off x="8604485" y="4130161"/>
            <a:ext cx="604154" cy="604154"/>
            <a:chOff x="0" y="0"/>
            <a:chExt cx="812800" cy="812800"/>
          </a:xfrm>
        </p:grpSpPr>
        <p:sp>
          <p:nvSpPr>
            <p:cNvPr id="795" name="Google Shape;795;g263a4c33879_0_29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g263a4c33879_0_299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7" name="Google Shape;797;g263a4c33879_0_299"/>
          <p:cNvGrpSpPr/>
          <p:nvPr/>
        </p:nvGrpSpPr>
        <p:grpSpPr>
          <a:xfrm>
            <a:off x="8604485" y="5179970"/>
            <a:ext cx="604154" cy="604154"/>
            <a:chOff x="0" y="0"/>
            <a:chExt cx="812800" cy="812800"/>
          </a:xfrm>
        </p:grpSpPr>
        <p:sp>
          <p:nvSpPr>
            <p:cNvPr id="798" name="Google Shape;798;g263a4c33879_0_29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g263a4c33879_0_299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0" name="Google Shape;800;g263a4c33879_0_299"/>
          <p:cNvGrpSpPr/>
          <p:nvPr/>
        </p:nvGrpSpPr>
        <p:grpSpPr>
          <a:xfrm>
            <a:off x="8604485" y="6228110"/>
            <a:ext cx="604154" cy="604154"/>
            <a:chOff x="0" y="0"/>
            <a:chExt cx="812800" cy="812800"/>
          </a:xfrm>
        </p:grpSpPr>
        <p:sp>
          <p:nvSpPr>
            <p:cNvPr id="801" name="Google Shape;801;g263a4c33879_0_29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g263a4c33879_0_299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3" name="Google Shape;803;g263a4c33879_0_299"/>
          <p:cNvGrpSpPr/>
          <p:nvPr/>
        </p:nvGrpSpPr>
        <p:grpSpPr>
          <a:xfrm>
            <a:off x="8604485" y="7277920"/>
            <a:ext cx="604154" cy="604154"/>
            <a:chOff x="0" y="0"/>
            <a:chExt cx="812800" cy="812800"/>
          </a:xfrm>
        </p:grpSpPr>
        <p:sp>
          <p:nvSpPr>
            <p:cNvPr id="804" name="Google Shape;804;g263a4c33879_0_29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g263a4c33879_0_299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6" name="Google Shape;806;g263a4c33879_0_299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07" name="Google Shape;807;g263a4c33879_0_299"/>
          <p:cNvSpPr txBox="1"/>
          <p:nvPr/>
        </p:nvSpPr>
        <p:spPr>
          <a:xfrm>
            <a:off x="1262750" y="1636650"/>
            <a:ext cx="145455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45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PROMOCIÓN Y REPITENCIA</a:t>
            </a:r>
            <a:endParaRPr/>
          </a:p>
        </p:txBody>
      </p:sp>
      <p:sp>
        <p:nvSpPr>
          <p:cNvPr id="808" name="Google Shape;808;g263a4c33879_0_299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809" name="Google Shape;809;g263a4c33879_0_299"/>
          <p:cNvGraphicFramePr/>
          <p:nvPr/>
        </p:nvGraphicFramePr>
        <p:xfrm>
          <a:off x="4798500" y="3702738"/>
          <a:ext cx="8691000" cy="3901400"/>
        </p:xfrm>
        <a:graphic>
          <a:graphicData uri="http://schemas.openxmlformats.org/drawingml/2006/table">
            <a:tbl>
              <a:tblPr>
                <a:noFill/>
                <a:tableStyleId>{DEB47E98-3975-4F3A-8D40-AEB030D48182}</a:tableStyleId>
              </a:tblPr>
              <a:tblGrid>
                <a:gridCol w="488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5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CICLOS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TOTAL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PRIMER CICLO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2</a:t>
                      </a:r>
                      <a:endParaRPr sz="25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5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SEGUNDO CICLO</a:t>
                      </a:r>
                      <a:endParaRPr sz="25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/>
                        <a:t>3</a:t>
                      </a:r>
                      <a:endParaRPr sz="25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53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TOTAL ESCUELA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/>
                        <a:t>5</a:t>
                      </a:r>
                      <a:endParaRPr sz="25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4" name="Google Shape;814;g263a4c33879_0_194"/>
          <p:cNvGrpSpPr/>
          <p:nvPr/>
        </p:nvGrpSpPr>
        <p:grpSpPr>
          <a:xfrm>
            <a:off x="12624270" y="1515406"/>
            <a:ext cx="3850105" cy="7616227"/>
            <a:chOff x="0" y="0"/>
            <a:chExt cx="2620010" cy="5182870"/>
          </a:xfrm>
        </p:grpSpPr>
        <p:sp>
          <p:nvSpPr>
            <p:cNvPr id="815" name="Google Shape;815;g263a4c33879_0_194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 extrusionOk="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g263a4c33879_0_194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 extrusionOk="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58346" r="-58338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g263a4c33879_0_194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 extrusionOk="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g263a4c33879_0_194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 extrusionOk="0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g263a4c33879_0_194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 extrusionOk="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g263a4c33879_0_194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 extrusionOk="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g263a4c33879_0_194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 extrusionOk="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g263a4c33879_0_194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 extrusionOk="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g263a4c33879_0_194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 extrusionOk="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4" name="Google Shape;824;g263a4c33879_0_194"/>
          <p:cNvSpPr/>
          <p:nvPr/>
        </p:nvSpPr>
        <p:spPr>
          <a:xfrm rot="-10124778" flipH="1">
            <a:off x="-1494450" y="-2245232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25" name="Google Shape;825;g263a4c33879_0_194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26" name="Google Shape;826;g263a4c33879_0_194"/>
          <p:cNvSpPr/>
          <p:nvPr/>
        </p:nvSpPr>
        <p:spPr>
          <a:xfrm>
            <a:off x="12730014" y="9586664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827" name="Google Shape;827;g263a4c33879_0_194"/>
          <p:cNvGrpSpPr/>
          <p:nvPr/>
        </p:nvGrpSpPr>
        <p:grpSpPr>
          <a:xfrm>
            <a:off x="8604480" y="2821153"/>
            <a:ext cx="5111266" cy="1124211"/>
            <a:chOff x="0" y="-57150"/>
            <a:chExt cx="1136443" cy="249958"/>
          </a:xfrm>
        </p:grpSpPr>
        <p:sp>
          <p:nvSpPr>
            <p:cNvPr id="828" name="Google Shape;828;g263a4c33879_0_194"/>
            <p:cNvSpPr/>
            <p:nvPr/>
          </p:nvSpPr>
          <p:spPr>
            <a:xfrm>
              <a:off x="0" y="0"/>
              <a:ext cx="1136443" cy="192808"/>
            </a:xfrm>
            <a:custGeom>
              <a:avLst/>
              <a:gdLst/>
              <a:ahLst/>
              <a:cxnLst/>
              <a:rect l="l" t="t" r="r" b="b"/>
              <a:pathLst>
                <a:path w="1136443" h="192808" extrusionOk="0">
                  <a:moveTo>
                    <a:pt x="96404" y="0"/>
                  </a:moveTo>
                  <a:lnTo>
                    <a:pt x="1040039" y="0"/>
                  </a:lnTo>
                  <a:cubicBezTo>
                    <a:pt x="1065607" y="0"/>
                    <a:pt x="1090128" y="10157"/>
                    <a:pt x="1108207" y="28236"/>
                  </a:cubicBezTo>
                  <a:cubicBezTo>
                    <a:pt x="1126287" y="46315"/>
                    <a:pt x="1136443" y="70836"/>
                    <a:pt x="1136443" y="96404"/>
                  </a:cubicBezTo>
                  <a:lnTo>
                    <a:pt x="1136443" y="96404"/>
                  </a:lnTo>
                  <a:cubicBezTo>
                    <a:pt x="1136443" y="149646"/>
                    <a:pt x="1093282" y="192808"/>
                    <a:pt x="1040039" y="192808"/>
                  </a:cubicBezTo>
                  <a:lnTo>
                    <a:pt x="96404" y="192808"/>
                  </a:lnTo>
                  <a:cubicBezTo>
                    <a:pt x="70836" y="192808"/>
                    <a:pt x="46315" y="182651"/>
                    <a:pt x="28236" y="164572"/>
                  </a:cubicBezTo>
                  <a:cubicBezTo>
                    <a:pt x="10157" y="146493"/>
                    <a:pt x="0" y="121972"/>
                    <a:pt x="0" y="96404"/>
                  </a:cubicBezTo>
                  <a:lnTo>
                    <a:pt x="0" y="96404"/>
                  </a:lnTo>
                  <a:cubicBezTo>
                    <a:pt x="0" y="70836"/>
                    <a:pt x="10157" y="46315"/>
                    <a:pt x="28236" y="28236"/>
                  </a:cubicBezTo>
                  <a:cubicBezTo>
                    <a:pt x="46315" y="10157"/>
                    <a:pt x="70836" y="0"/>
                    <a:pt x="96404" y="0"/>
                  </a:cubicBezTo>
                  <a:close/>
                </a:path>
              </a:pathLst>
            </a:custGeom>
            <a:solidFill>
              <a:srgbClr val="FF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g263a4c33879_0_194"/>
            <p:cNvSpPr txBox="1"/>
            <p:nvPr/>
          </p:nvSpPr>
          <p:spPr>
            <a:xfrm>
              <a:off x="0" y="-57150"/>
              <a:ext cx="1136400" cy="24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0" name="Google Shape;830;g263a4c33879_0_194"/>
          <p:cNvGrpSpPr/>
          <p:nvPr/>
        </p:nvGrpSpPr>
        <p:grpSpPr>
          <a:xfrm>
            <a:off x="8604485" y="4130161"/>
            <a:ext cx="604154" cy="604154"/>
            <a:chOff x="0" y="0"/>
            <a:chExt cx="812800" cy="812800"/>
          </a:xfrm>
        </p:grpSpPr>
        <p:sp>
          <p:nvSpPr>
            <p:cNvPr id="831" name="Google Shape;831;g263a4c33879_0_19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g263a4c33879_0_19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3" name="Google Shape;833;g263a4c33879_0_194"/>
          <p:cNvSpPr/>
          <p:nvPr/>
        </p:nvSpPr>
        <p:spPr>
          <a:xfrm>
            <a:off x="8871525" y="3277325"/>
            <a:ext cx="374895" cy="374895"/>
          </a:xfrm>
          <a:custGeom>
            <a:avLst/>
            <a:gdLst/>
            <a:ahLst/>
            <a:cxnLst/>
            <a:rect l="l" t="t" r="r" b="b"/>
            <a:pathLst>
              <a:path w="374895" h="374895" extrusionOk="0">
                <a:moveTo>
                  <a:pt x="0" y="0"/>
                </a:moveTo>
                <a:lnTo>
                  <a:pt x="374895" y="0"/>
                </a:lnTo>
                <a:lnTo>
                  <a:pt x="374895" y="374895"/>
                </a:lnTo>
                <a:lnTo>
                  <a:pt x="0" y="374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834" name="Google Shape;834;g263a4c33879_0_194"/>
          <p:cNvGrpSpPr/>
          <p:nvPr/>
        </p:nvGrpSpPr>
        <p:grpSpPr>
          <a:xfrm>
            <a:off x="8604480" y="3773699"/>
            <a:ext cx="5111266" cy="1124211"/>
            <a:chOff x="0" y="-57150"/>
            <a:chExt cx="1136443" cy="249958"/>
          </a:xfrm>
        </p:grpSpPr>
        <p:sp>
          <p:nvSpPr>
            <p:cNvPr id="835" name="Google Shape;835;g263a4c33879_0_194"/>
            <p:cNvSpPr/>
            <p:nvPr/>
          </p:nvSpPr>
          <p:spPr>
            <a:xfrm>
              <a:off x="0" y="0"/>
              <a:ext cx="1136443" cy="192808"/>
            </a:xfrm>
            <a:custGeom>
              <a:avLst/>
              <a:gdLst/>
              <a:ahLst/>
              <a:cxnLst/>
              <a:rect l="l" t="t" r="r" b="b"/>
              <a:pathLst>
                <a:path w="1136443" h="192808" extrusionOk="0">
                  <a:moveTo>
                    <a:pt x="96404" y="0"/>
                  </a:moveTo>
                  <a:lnTo>
                    <a:pt x="1040039" y="0"/>
                  </a:lnTo>
                  <a:cubicBezTo>
                    <a:pt x="1065607" y="0"/>
                    <a:pt x="1090128" y="10157"/>
                    <a:pt x="1108207" y="28236"/>
                  </a:cubicBezTo>
                  <a:cubicBezTo>
                    <a:pt x="1126287" y="46315"/>
                    <a:pt x="1136443" y="70836"/>
                    <a:pt x="1136443" y="96404"/>
                  </a:cubicBezTo>
                  <a:lnTo>
                    <a:pt x="1136443" y="96404"/>
                  </a:lnTo>
                  <a:cubicBezTo>
                    <a:pt x="1136443" y="149646"/>
                    <a:pt x="1093282" y="192808"/>
                    <a:pt x="1040039" y="192808"/>
                  </a:cubicBezTo>
                  <a:lnTo>
                    <a:pt x="96404" y="192808"/>
                  </a:lnTo>
                  <a:cubicBezTo>
                    <a:pt x="70836" y="192808"/>
                    <a:pt x="46315" y="182651"/>
                    <a:pt x="28236" y="164572"/>
                  </a:cubicBezTo>
                  <a:cubicBezTo>
                    <a:pt x="10157" y="146493"/>
                    <a:pt x="0" y="121972"/>
                    <a:pt x="0" y="96404"/>
                  </a:cubicBezTo>
                  <a:lnTo>
                    <a:pt x="0" y="96404"/>
                  </a:lnTo>
                  <a:cubicBezTo>
                    <a:pt x="0" y="70836"/>
                    <a:pt x="10157" y="46315"/>
                    <a:pt x="28236" y="28236"/>
                  </a:cubicBezTo>
                  <a:cubicBezTo>
                    <a:pt x="46315" y="10157"/>
                    <a:pt x="70836" y="0"/>
                    <a:pt x="96404" y="0"/>
                  </a:cubicBezTo>
                  <a:close/>
                </a:path>
              </a:pathLst>
            </a:custGeom>
            <a:solidFill>
              <a:srgbClr val="FF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g263a4c33879_0_194"/>
            <p:cNvSpPr txBox="1"/>
            <p:nvPr/>
          </p:nvSpPr>
          <p:spPr>
            <a:xfrm>
              <a:off x="0" y="-57150"/>
              <a:ext cx="1136400" cy="24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7" name="Google Shape;837;g263a4c33879_0_194"/>
          <p:cNvGrpSpPr/>
          <p:nvPr/>
        </p:nvGrpSpPr>
        <p:grpSpPr>
          <a:xfrm>
            <a:off x="6157435" y="4619745"/>
            <a:ext cx="604154" cy="604154"/>
            <a:chOff x="0" y="0"/>
            <a:chExt cx="812800" cy="812800"/>
          </a:xfrm>
        </p:grpSpPr>
        <p:sp>
          <p:nvSpPr>
            <p:cNvPr id="838" name="Google Shape;838;g263a4c33879_0_19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g263a4c33879_0_19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0" name="Google Shape;840;g263a4c33879_0_194"/>
          <p:cNvSpPr/>
          <p:nvPr/>
        </p:nvSpPr>
        <p:spPr>
          <a:xfrm>
            <a:off x="8783298" y="4272790"/>
            <a:ext cx="417574" cy="411500"/>
          </a:xfrm>
          <a:custGeom>
            <a:avLst/>
            <a:gdLst/>
            <a:ahLst/>
            <a:cxnLst/>
            <a:rect l="l" t="t" r="r" b="b"/>
            <a:pathLst>
              <a:path w="417574" h="411500" extrusionOk="0">
                <a:moveTo>
                  <a:pt x="0" y="0"/>
                </a:moveTo>
                <a:lnTo>
                  <a:pt x="417574" y="0"/>
                </a:lnTo>
                <a:lnTo>
                  <a:pt x="417574" y="411500"/>
                </a:lnTo>
                <a:lnTo>
                  <a:pt x="0" y="411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841" name="Google Shape;841;g263a4c33879_0_194"/>
          <p:cNvGrpSpPr/>
          <p:nvPr/>
        </p:nvGrpSpPr>
        <p:grpSpPr>
          <a:xfrm>
            <a:off x="8604480" y="4759765"/>
            <a:ext cx="5111266" cy="1124211"/>
            <a:chOff x="0" y="-57150"/>
            <a:chExt cx="1136443" cy="249958"/>
          </a:xfrm>
        </p:grpSpPr>
        <p:sp>
          <p:nvSpPr>
            <p:cNvPr id="842" name="Google Shape;842;g263a4c33879_0_194"/>
            <p:cNvSpPr/>
            <p:nvPr/>
          </p:nvSpPr>
          <p:spPr>
            <a:xfrm>
              <a:off x="0" y="0"/>
              <a:ext cx="1136443" cy="192808"/>
            </a:xfrm>
            <a:custGeom>
              <a:avLst/>
              <a:gdLst/>
              <a:ahLst/>
              <a:cxnLst/>
              <a:rect l="l" t="t" r="r" b="b"/>
              <a:pathLst>
                <a:path w="1136443" h="192808" extrusionOk="0">
                  <a:moveTo>
                    <a:pt x="96404" y="0"/>
                  </a:moveTo>
                  <a:lnTo>
                    <a:pt x="1040039" y="0"/>
                  </a:lnTo>
                  <a:cubicBezTo>
                    <a:pt x="1065607" y="0"/>
                    <a:pt x="1090128" y="10157"/>
                    <a:pt x="1108207" y="28236"/>
                  </a:cubicBezTo>
                  <a:cubicBezTo>
                    <a:pt x="1126287" y="46315"/>
                    <a:pt x="1136443" y="70836"/>
                    <a:pt x="1136443" y="96404"/>
                  </a:cubicBezTo>
                  <a:lnTo>
                    <a:pt x="1136443" y="96404"/>
                  </a:lnTo>
                  <a:cubicBezTo>
                    <a:pt x="1136443" y="149646"/>
                    <a:pt x="1093282" y="192808"/>
                    <a:pt x="1040039" y="192808"/>
                  </a:cubicBezTo>
                  <a:lnTo>
                    <a:pt x="96404" y="192808"/>
                  </a:lnTo>
                  <a:cubicBezTo>
                    <a:pt x="70836" y="192808"/>
                    <a:pt x="46315" y="182651"/>
                    <a:pt x="28236" y="164572"/>
                  </a:cubicBezTo>
                  <a:cubicBezTo>
                    <a:pt x="10157" y="146493"/>
                    <a:pt x="0" y="121972"/>
                    <a:pt x="0" y="96404"/>
                  </a:cubicBezTo>
                  <a:lnTo>
                    <a:pt x="0" y="96404"/>
                  </a:lnTo>
                  <a:cubicBezTo>
                    <a:pt x="0" y="70836"/>
                    <a:pt x="10157" y="46315"/>
                    <a:pt x="28236" y="28236"/>
                  </a:cubicBezTo>
                  <a:cubicBezTo>
                    <a:pt x="46315" y="10157"/>
                    <a:pt x="70836" y="0"/>
                    <a:pt x="96404" y="0"/>
                  </a:cubicBezTo>
                  <a:close/>
                </a:path>
              </a:pathLst>
            </a:custGeom>
            <a:solidFill>
              <a:srgbClr val="FF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g263a4c33879_0_194"/>
            <p:cNvSpPr txBox="1"/>
            <p:nvPr/>
          </p:nvSpPr>
          <p:spPr>
            <a:xfrm>
              <a:off x="0" y="-57150"/>
              <a:ext cx="1136400" cy="24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4" name="Google Shape;844;g263a4c33879_0_194"/>
          <p:cNvGrpSpPr/>
          <p:nvPr/>
        </p:nvGrpSpPr>
        <p:grpSpPr>
          <a:xfrm>
            <a:off x="6261410" y="6095910"/>
            <a:ext cx="604154" cy="604154"/>
            <a:chOff x="0" y="0"/>
            <a:chExt cx="812800" cy="812800"/>
          </a:xfrm>
        </p:grpSpPr>
        <p:sp>
          <p:nvSpPr>
            <p:cNvPr id="845" name="Google Shape;845;g263a4c33879_0_19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g263a4c33879_0_19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7" name="Google Shape;847;g263a4c33879_0_194"/>
          <p:cNvGrpSpPr/>
          <p:nvPr/>
        </p:nvGrpSpPr>
        <p:grpSpPr>
          <a:xfrm>
            <a:off x="8604480" y="5765124"/>
            <a:ext cx="5111266" cy="1123950"/>
            <a:chOff x="-517412" y="-50433"/>
            <a:chExt cx="1136443" cy="249900"/>
          </a:xfrm>
        </p:grpSpPr>
        <p:sp>
          <p:nvSpPr>
            <p:cNvPr id="848" name="Google Shape;848;g263a4c33879_0_194"/>
            <p:cNvSpPr/>
            <p:nvPr/>
          </p:nvSpPr>
          <p:spPr>
            <a:xfrm>
              <a:off x="-517412" y="764"/>
              <a:ext cx="1136443" cy="192808"/>
            </a:xfrm>
            <a:custGeom>
              <a:avLst/>
              <a:gdLst/>
              <a:ahLst/>
              <a:cxnLst/>
              <a:rect l="l" t="t" r="r" b="b"/>
              <a:pathLst>
                <a:path w="1136443" h="192808" extrusionOk="0">
                  <a:moveTo>
                    <a:pt x="96404" y="0"/>
                  </a:moveTo>
                  <a:lnTo>
                    <a:pt x="1040039" y="0"/>
                  </a:lnTo>
                  <a:cubicBezTo>
                    <a:pt x="1065607" y="0"/>
                    <a:pt x="1090128" y="10157"/>
                    <a:pt x="1108207" y="28236"/>
                  </a:cubicBezTo>
                  <a:cubicBezTo>
                    <a:pt x="1126287" y="46315"/>
                    <a:pt x="1136443" y="70836"/>
                    <a:pt x="1136443" y="96404"/>
                  </a:cubicBezTo>
                  <a:lnTo>
                    <a:pt x="1136443" y="96404"/>
                  </a:lnTo>
                  <a:cubicBezTo>
                    <a:pt x="1136443" y="149646"/>
                    <a:pt x="1093282" y="192808"/>
                    <a:pt x="1040039" y="192808"/>
                  </a:cubicBezTo>
                  <a:lnTo>
                    <a:pt x="96404" y="192808"/>
                  </a:lnTo>
                  <a:cubicBezTo>
                    <a:pt x="70836" y="192808"/>
                    <a:pt x="46315" y="182651"/>
                    <a:pt x="28236" y="164572"/>
                  </a:cubicBezTo>
                  <a:cubicBezTo>
                    <a:pt x="10157" y="146493"/>
                    <a:pt x="0" y="121972"/>
                    <a:pt x="0" y="96404"/>
                  </a:cubicBezTo>
                  <a:lnTo>
                    <a:pt x="0" y="96404"/>
                  </a:lnTo>
                  <a:cubicBezTo>
                    <a:pt x="0" y="70836"/>
                    <a:pt x="10157" y="46315"/>
                    <a:pt x="28236" y="28236"/>
                  </a:cubicBezTo>
                  <a:cubicBezTo>
                    <a:pt x="46315" y="10157"/>
                    <a:pt x="70836" y="0"/>
                    <a:pt x="96404" y="0"/>
                  </a:cubicBezTo>
                  <a:close/>
                </a:path>
              </a:pathLst>
            </a:custGeom>
            <a:solidFill>
              <a:srgbClr val="FF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g263a4c33879_0_194"/>
            <p:cNvSpPr txBox="1"/>
            <p:nvPr/>
          </p:nvSpPr>
          <p:spPr>
            <a:xfrm>
              <a:off x="-517412" y="-50433"/>
              <a:ext cx="1136400" cy="24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0" name="Google Shape;850;g263a4c33879_0_194"/>
          <p:cNvGrpSpPr/>
          <p:nvPr/>
        </p:nvGrpSpPr>
        <p:grpSpPr>
          <a:xfrm>
            <a:off x="6193760" y="7530995"/>
            <a:ext cx="604154" cy="604154"/>
            <a:chOff x="0" y="0"/>
            <a:chExt cx="812800" cy="812800"/>
          </a:xfrm>
        </p:grpSpPr>
        <p:sp>
          <p:nvSpPr>
            <p:cNvPr id="851" name="Google Shape;851;g263a4c33879_0_19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g263a4c33879_0_19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3" name="Google Shape;853;g263a4c33879_0_194"/>
          <p:cNvSpPr/>
          <p:nvPr/>
        </p:nvSpPr>
        <p:spPr>
          <a:xfrm>
            <a:off x="8860850" y="5338266"/>
            <a:ext cx="396237" cy="445666"/>
          </a:xfrm>
          <a:custGeom>
            <a:avLst/>
            <a:gdLst/>
            <a:ahLst/>
            <a:cxnLst/>
            <a:rect l="l" t="t" r="r" b="b"/>
            <a:pathLst>
              <a:path w="396237" h="445666" extrusionOk="0">
                <a:moveTo>
                  <a:pt x="0" y="0"/>
                </a:moveTo>
                <a:lnTo>
                  <a:pt x="396238" y="0"/>
                </a:lnTo>
                <a:lnTo>
                  <a:pt x="396238" y="445665"/>
                </a:lnTo>
                <a:lnTo>
                  <a:pt x="0" y="445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54" name="Google Shape;854;g263a4c33879_0_194"/>
          <p:cNvSpPr/>
          <p:nvPr/>
        </p:nvSpPr>
        <p:spPr>
          <a:xfrm>
            <a:off x="8867113" y="6319298"/>
            <a:ext cx="339590" cy="411553"/>
          </a:xfrm>
          <a:custGeom>
            <a:avLst/>
            <a:gdLst/>
            <a:ahLst/>
            <a:cxnLst/>
            <a:rect l="l" t="t" r="r" b="b"/>
            <a:pathLst>
              <a:path w="339590" h="381952" extrusionOk="0">
                <a:moveTo>
                  <a:pt x="0" y="0"/>
                </a:moveTo>
                <a:lnTo>
                  <a:pt x="339590" y="0"/>
                </a:lnTo>
                <a:lnTo>
                  <a:pt x="339590" y="381952"/>
                </a:lnTo>
                <a:lnTo>
                  <a:pt x="0" y="381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55" name="Google Shape;855;g263a4c33879_0_194"/>
          <p:cNvSpPr txBox="1"/>
          <p:nvPr/>
        </p:nvSpPr>
        <p:spPr>
          <a:xfrm>
            <a:off x="9360595" y="3259403"/>
            <a:ext cx="3980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61">
                <a:latin typeface="Open Sans Light"/>
                <a:ea typeface="Open Sans Light"/>
                <a:cs typeface="Open Sans Light"/>
                <a:sym typeface="Open Sans Light"/>
              </a:rPr>
              <a:t>Programa Convivir</a:t>
            </a:r>
            <a:endParaRPr/>
          </a:p>
        </p:txBody>
      </p:sp>
      <p:sp>
        <p:nvSpPr>
          <p:cNvPr id="856" name="Google Shape;856;g263a4c33879_0_194"/>
          <p:cNvSpPr txBox="1"/>
          <p:nvPr/>
        </p:nvSpPr>
        <p:spPr>
          <a:xfrm>
            <a:off x="9417970" y="4234387"/>
            <a:ext cx="3980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61">
                <a:latin typeface="Open Sans Light"/>
                <a:ea typeface="Open Sans Light"/>
                <a:cs typeface="Open Sans Light"/>
                <a:sym typeface="Open Sans Light"/>
              </a:rPr>
              <a:t>Afectividad y sexualidad </a:t>
            </a:r>
            <a:endParaRPr/>
          </a:p>
        </p:txBody>
      </p:sp>
      <p:sp>
        <p:nvSpPr>
          <p:cNvPr id="857" name="Google Shape;857;g263a4c33879_0_194"/>
          <p:cNvSpPr txBox="1"/>
          <p:nvPr/>
        </p:nvSpPr>
        <p:spPr>
          <a:xfrm>
            <a:off x="9344257" y="5206065"/>
            <a:ext cx="3980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61">
                <a:latin typeface="Open Sans Light"/>
                <a:ea typeface="Open Sans Light"/>
                <a:cs typeface="Open Sans Light"/>
                <a:sym typeface="Open Sans Light"/>
              </a:rPr>
              <a:t>Alimentación saludable </a:t>
            </a:r>
            <a:endParaRPr/>
          </a:p>
        </p:txBody>
      </p:sp>
      <p:sp>
        <p:nvSpPr>
          <p:cNvPr id="858" name="Google Shape;858;g263a4c33879_0_194"/>
          <p:cNvSpPr txBox="1"/>
          <p:nvPr/>
        </p:nvSpPr>
        <p:spPr>
          <a:xfrm>
            <a:off x="9417982" y="6224474"/>
            <a:ext cx="3980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61">
                <a:latin typeface="Open Sans Light"/>
                <a:ea typeface="Open Sans Light"/>
                <a:cs typeface="Open Sans Light"/>
                <a:sym typeface="Open Sans Light"/>
              </a:rPr>
              <a:t>Orientación vocacional </a:t>
            </a:r>
            <a:endParaRPr/>
          </a:p>
        </p:txBody>
      </p:sp>
      <p:sp>
        <p:nvSpPr>
          <p:cNvPr id="859" name="Google Shape;859;g263a4c33879_0_194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60" name="Google Shape;860;g263a4c33879_0_194"/>
          <p:cNvSpPr txBox="1"/>
          <p:nvPr/>
        </p:nvSpPr>
        <p:spPr>
          <a:xfrm>
            <a:off x="2588300" y="803673"/>
            <a:ext cx="11137200" cy="18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45" b="0" i="0" u="none" strike="noStrike" cap="none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UNIDAD TÉCNICO PEDAGÓGICA</a:t>
            </a:r>
            <a:endParaRPr/>
          </a:p>
          <a:p>
            <a:pPr marL="1089315" marR="0" lvl="1" indent="-544657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Clr>
                <a:srgbClr val="292F33"/>
              </a:buClr>
              <a:buSzPts val="5045"/>
              <a:buFont typeface="Arial"/>
              <a:buChar char="•"/>
            </a:pPr>
            <a:r>
              <a:rPr lang="en-US" sz="5045" b="0" i="0" u="none" strike="noStrike" cap="none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ORIENTACIÓN</a:t>
            </a:r>
            <a:endParaRPr/>
          </a:p>
        </p:txBody>
      </p:sp>
      <p:sp>
        <p:nvSpPr>
          <p:cNvPr id="861" name="Google Shape;861;g263a4c33879_0_194"/>
          <p:cNvSpPr txBox="1"/>
          <p:nvPr/>
        </p:nvSpPr>
        <p:spPr>
          <a:xfrm>
            <a:off x="1803761" y="3945377"/>
            <a:ext cx="5536500" cy="3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3">
                <a:latin typeface="Open Sans"/>
                <a:ea typeface="Open Sans"/>
                <a:cs typeface="Open Sans"/>
                <a:sym typeface="Open Sans"/>
              </a:rPr>
              <a:t>El proceso de orientación  educacional durante el año 2023, realizó esfuerzos por cubrir las dimensiones formativa, curricular, vocacional y de  Gestión Institucional .</a:t>
            </a:r>
            <a:endParaRPr/>
          </a:p>
        </p:txBody>
      </p:sp>
      <p:sp>
        <p:nvSpPr>
          <p:cNvPr id="862" name="Google Shape;862;g263a4c33879_0_194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863" name="Google Shape;863;g263a4c33879_0_194"/>
          <p:cNvGrpSpPr/>
          <p:nvPr/>
        </p:nvGrpSpPr>
        <p:grpSpPr>
          <a:xfrm>
            <a:off x="8604480" y="6739487"/>
            <a:ext cx="5111266" cy="1124211"/>
            <a:chOff x="0" y="-57150"/>
            <a:chExt cx="1136443" cy="249958"/>
          </a:xfrm>
        </p:grpSpPr>
        <p:sp>
          <p:nvSpPr>
            <p:cNvPr id="864" name="Google Shape;864;g263a4c33879_0_194"/>
            <p:cNvSpPr/>
            <p:nvPr/>
          </p:nvSpPr>
          <p:spPr>
            <a:xfrm>
              <a:off x="0" y="0"/>
              <a:ext cx="1136443" cy="192808"/>
            </a:xfrm>
            <a:custGeom>
              <a:avLst/>
              <a:gdLst/>
              <a:ahLst/>
              <a:cxnLst/>
              <a:rect l="l" t="t" r="r" b="b"/>
              <a:pathLst>
                <a:path w="1136443" h="192808" extrusionOk="0">
                  <a:moveTo>
                    <a:pt x="96404" y="0"/>
                  </a:moveTo>
                  <a:lnTo>
                    <a:pt x="1040039" y="0"/>
                  </a:lnTo>
                  <a:cubicBezTo>
                    <a:pt x="1065607" y="0"/>
                    <a:pt x="1090128" y="10157"/>
                    <a:pt x="1108207" y="28236"/>
                  </a:cubicBezTo>
                  <a:cubicBezTo>
                    <a:pt x="1126287" y="46315"/>
                    <a:pt x="1136443" y="70836"/>
                    <a:pt x="1136443" y="96404"/>
                  </a:cubicBezTo>
                  <a:lnTo>
                    <a:pt x="1136443" y="96404"/>
                  </a:lnTo>
                  <a:cubicBezTo>
                    <a:pt x="1136443" y="149646"/>
                    <a:pt x="1093282" y="192808"/>
                    <a:pt x="1040039" y="192808"/>
                  </a:cubicBezTo>
                  <a:lnTo>
                    <a:pt x="96404" y="192808"/>
                  </a:lnTo>
                  <a:cubicBezTo>
                    <a:pt x="70836" y="192808"/>
                    <a:pt x="46315" y="182651"/>
                    <a:pt x="28236" y="164572"/>
                  </a:cubicBezTo>
                  <a:cubicBezTo>
                    <a:pt x="10157" y="146493"/>
                    <a:pt x="0" y="121972"/>
                    <a:pt x="0" y="96404"/>
                  </a:cubicBezTo>
                  <a:lnTo>
                    <a:pt x="0" y="96404"/>
                  </a:lnTo>
                  <a:cubicBezTo>
                    <a:pt x="0" y="70836"/>
                    <a:pt x="10157" y="46315"/>
                    <a:pt x="28236" y="28236"/>
                  </a:cubicBezTo>
                  <a:cubicBezTo>
                    <a:pt x="46315" y="10157"/>
                    <a:pt x="70836" y="0"/>
                    <a:pt x="96404" y="0"/>
                  </a:cubicBezTo>
                  <a:close/>
                </a:path>
              </a:pathLst>
            </a:custGeom>
            <a:solidFill>
              <a:srgbClr val="FF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g263a4c33879_0_194"/>
            <p:cNvSpPr txBox="1"/>
            <p:nvPr/>
          </p:nvSpPr>
          <p:spPr>
            <a:xfrm>
              <a:off x="0" y="-57150"/>
              <a:ext cx="1136400" cy="24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6" name="Google Shape;866;g263a4c33879_0_194"/>
          <p:cNvSpPr/>
          <p:nvPr/>
        </p:nvSpPr>
        <p:spPr>
          <a:xfrm flipH="1">
            <a:off x="8849298" y="7199163"/>
            <a:ext cx="375247" cy="411553"/>
          </a:xfrm>
          <a:custGeom>
            <a:avLst/>
            <a:gdLst/>
            <a:ahLst/>
            <a:cxnLst/>
            <a:rect l="l" t="t" r="r" b="b"/>
            <a:pathLst>
              <a:path w="339590" h="381952" extrusionOk="0">
                <a:moveTo>
                  <a:pt x="0" y="0"/>
                </a:moveTo>
                <a:lnTo>
                  <a:pt x="339590" y="0"/>
                </a:lnTo>
                <a:lnTo>
                  <a:pt x="339590" y="381952"/>
                </a:lnTo>
                <a:lnTo>
                  <a:pt x="0" y="381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67" name="Google Shape;867;g263a4c33879_0_194"/>
          <p:cNvSpPr txBox="1"/>
          <p:nvPr/>
        </p:nvSpPr>
        <p:spPr>
          <a:xfrm>
            <a:off x="9342800" y="7212138"/>
            <a:ext cx="41193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61">
                <a:latin typeface="Open Sans Light"/>
                <a:ea typeface="Open Sans Light"/>
                <a:cs typeface="Open Sans Light"/>
                <a:sym typeface="Open Sans Light"/>
              </a:rPr>
              <a:t>A° Socioemocional (DIA)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9"/>
          <p:cNvSpPr/>
          <p:nvPr/>
        </p:nvSpPr>
        <p:spPr>
          <a:xfrm rot="-10126938" flipH="1">
            <a:off x="-1495031" y="-2250362"/>
            <a:ext cx="7070834" cy="4152508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73" name="Google Shape;873;p9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74" name="Google Shape;874;p9"/>
          <p:cNvSpPr/>
          <p:nvPr/>
        </p:nvSpPr>
        <p:spPr>
          <a:xfrm>
            <a:off x="12730014" y="9586664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875" name="Google Shape;875;p9"/>
          <p:cNvGrpSpPr/>
          <p:nvPr/>
        </p:nvGrpSpPr>
        <p:grpSpPr>
          <a:xfrm>
            <a:off x="8604485" y="4130161"/>
            <a:ext cx="604175" cy="604175"/>
            <a:chOff x="0" y="0"/>
            <a:chExt cx="812800" cy="812800"/>
          </a:xfrm>
        </p:grpSpPr>
        <p:sp>
          <p:nvSpPr>
            <p:cNvPr id="876" name="Google Shape;876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8" name="Google Shape;878;p9"/>
          <p:cNvGrpSpPr/>
          <p:nvPr/>
        </p:nvGrpSpPr>
        <p:grpSpPr>
          <a:xfrm>
            <a:off x="6157435" y="4619745"/>
            <a:ext cx="604154" cy="604154"/>
            <a:chOff x="0" y="0"/>
            <a:chExt cx="812800" cy="812800"/>
          </a:xfrm>
        </p:grpSpPr>
        <p:sp>
          <p:nvSpPr>
            <p:cNvPr id="879" name="Google Shape;879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1" name="Google Shape;881;p9"/>
          <p:cNvGrpSpPr/>
          <p:nvPr/>
        </p:nvGrpSpPr>
        <p:grpSpPr>
          <a:xfrm>
            <a:off x="6261410" y="6095910"/>
            <a:ext cx="604154" cy="604154"/>
            <a:chOff x="0" y="0"/>
            <a:chExt cx="812800" cy="812800"/>
          </a:xfrm>
        </p:grpSpPr>
        <p:sp>
          <p:nvSpPr>
            <p:cNvPr id="882" name="Google Shape;882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4" name="Google Shape;884;p9"/>
          <p:cNvGrpSpPr/>
          <p:nvPr/>
        </p:nvGrpSpPr>
        <p:grpSpPr>
          <a:xfrm>
            <a:off x="6193760" y="7530995"/>
            <a:ext cx="604154" cy="604154"/>
            <a:chOff x="0" y="0"/>
            <a:chExt cx="812800" cy="812800"/>
          </a:xfrm>
        </p:grpSpPr>
        <p:sp>
          <p:nvSpPr>
            <p:cNvPr id="885" name="Google Shape;885;p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7" name="Google Shape;887;p9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88" name="Google Shape;888;p9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889" name="Google Shape;889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25362" y="1724300"/>
            <a:ext cx="4631724" cy="7862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9"/>
          <p:cNvPicPr preferRelativeResize="0"/>
          <p:nvPr/>
        </p:nvPicPr>
        <p:blipFill rotWithShape="1">
          <a:blip r:embed="rId7">
            <a:alphaModFix/>
          </a:blip>
          <a:srcRect l="9236" t="22970" r="22796" b="41520"/>
          <a:stretch/>
        </p:blipFill>
        <p:spPr>
          <a:xfrm>
            <a:off x="633282" y="1592726"/>
            <a:ext cx="5628117" cy="392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455915" y="542175"/>
            <a:ext cx="4631735" cy="764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30650" y="5926574"/>
            <a:ext cx="6395850" cy="348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" name="Google Shape;897;g263c297e4fe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7746135" cy="998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1"/>
          <p:cNvSpPr/>
          <p:nvPr/>
        </p:nvSpPr>
        <p:spPr>
          <a:xfrm rot="-10126938" flipH="1">
            <a:off x="-1495031" y="-2250362"/>
            <a:ext cx="7070834" cy="4152508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58" name="Google Shape;958;p11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59" name="Google Shape;959;p11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960" name="Google Shape;960;p11"/>
          <p:cNvGrpSpPr/>
          <p:nvPr/>
        </p:nvGrpSpPr>
        <p:grpSpPr>
          <a:xfrm>
            <a:off x="8604485" y="4130161"/>
            <a:ext cx="604175" cy="604175"/>
            <a:chOff x="0" y="0"/>
            <a:chExt cx="812800" cy="812800"/>
          </a:xfrm>
        </p:grpSpPr>
        <p:sp>
          <p:nvSpPr>
            <p:cNvPr id="961" name="Google Shape;961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1"/>
          <p:cNvGrpSpPr/>
          <p:nvPr/>
        </p:nvGrpSpPr>
        <p:grpSpPr>
          <a:xfrm>
            <a:off x="8604485" y="5179970"/>
            <a:ext cx="604175" cy="604175"/>
            <a:chOff x="0" y="0"/>
            <a:chExt cx="812800" cy="812800"/>
          </a:xfrm>
        </p:grpSpPr>
        <p:sp>
          <p:nvSpPr>
            <p:cNvPr id="964" name="Google Shape;964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6" name="Google Shape;966;p11"/>
          <p:cNvGrpSpPr/>
          <p:nvPr/>
        </p:nvGrpSpPr>
        <p:grpSpPr>
          <a:xfrm>
            <a:off x="8604485" y="6228110"/>
            <a:ext cx="604175" cy="604175"/>
            <a:chOff x="0" y="0"/>
            <a:chExt cx="812800" cy="812800"/>
          </a:xfrm>
        </p:grpSpPr>
        <p:sp>
          <p:nvSpPr>
            <p:cNvPr id="967" name="Google Shape;967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9" name="Google Shape;969;p11"/>
          <p:cNvGrpSpPr/>
          <p:nvPr/>
        </p:nvGrpSpPr>
        <p:grpSpPr>
          <a:xfrm>
            <a:off x="8604485" y="7277920"/>
            <a:ext cx="604175" cy="604175"/>
            <a:chOff x="0" y="0"/>
            <a:chExt cx="812800" cy="812800"/>
          </a:xfrm>
        </p:grpSpPr>
        <p:sp>
          <p:nvSpPr>
            <p:cNvPr id="970" name="Google Shape;970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2" name="Google Shape;972;p11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73" name="Google Shape;973;p11"/>
          <p:cNvSpPr txBox="1"/>
          <p:nvPr/>
        </p:nvSpPr>
        <p:spPr>
          <a:xfrm>
            <a:off x="1092050" y="578523"/>
            <a:ext cx="111372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45" b="0" i="0" u="none" strike="noStrike" cap="none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CONVIVENCIA ESCOLAR</a:t>
            </a:r>
            <a:endParaRPr/>
          </a:p>
        </p:txBody>
      </p:sp>
      <p:sp>
        <p:nvSpPr>
          <p:cNvPr id="974" name="Google Shape;974;p11"/>
          <p:cNvSpPr txBox="1"/>
          <p:nvPr/>
        </p:nvSpPr>
        <p:spPr>
          <a:xfrm>
            <a:off x="2040386" y="4018404"/>
            <a:ext cx="5536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11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976" name="Google Shape;976;p11"/>
          <p:cNvGraphicFramePr/>
          <p:nvPr/>
        </p:nvGraphicFramePr>
        <p:xfrm>
          <a:off x="502163" y="1825200"/>
          <a:ext cx="8806125" cy="1859300"/>
        </p:xfrm>
        <a:graphic>
          <a:graphicData uri="http://schemas.openxmlformats.org/drawingml/2006/table">
            <a:tbl>
              <a:tblPr>
                <a:noFill/>
                <a:tableStyleId>{54ACD41C-2F37-457F-8590-E85A4F1F6924}</a:tableStyleId>
              </a:tblPr>
              <a:tblGrid>
                <a:gridCol w="184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9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9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9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9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14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ATENCIÓN A ESTUDIANTES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ATENCIÓN DE APODERADOS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MEDIACIONES ESCOLARES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ESTUDIANTES ATENDIDOS EN MEDIACIÓN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ATENCIÓN FUNCIONARIOS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3C7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47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853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450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278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1092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84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77" name="Google Shape;977;p11"/>
          <p:cNvGraphicFramePr/>
          <p:nvPr/>
        </p:nvGraphicFramePr>
        <p:xfrm>
          <a:off x="557550" y="3957963"/>
          <a:ext cx="8695375" cy="1687650"/>
        </p:xfrm>
        <a:graphic>
          <a:graphicData uri="http://schemas.openxmlformats.org/drawingml/2006/table">
            <a:tbl>
              <a:tblPr>
                <a:noFill/>
                <a:tableStyleId>{54ACD41C-2F37-457F-8590-E85A4F1F6924}</a:tableStyleId>
              </a:tblPr>
              <a:tblGrid>
                <a:gridCol w="1739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9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9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9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9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02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TALLERES REALIZADOS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COORD. REDES EXTERNAS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PLAN DE GESTIÓN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DERIV. TRIBUNAL DE FAMILIA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VISITAS DOMICILIARIAS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3C7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97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93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56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100%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23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78" name="Google Shape;978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44125" y="578523"/>
            <a:ext cx="2249600" cy="3999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2224" y="5919112"/>
            <a:ext cx="4983900" cy="332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64427" y="5946225"/>
            <a:ext cx="4983900" cy="326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423325" y="5883324"/>
            <a:ext cx="2595276" cy="337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40893" y="5799512"/>
            <a:ext cx="3612851" cy="332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606250" y="578526"/>
            <a:ext cx="2554373" cy="390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1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976649" y="578526"/>
            <a:ext cx="2446675" cy="3999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12"/>
          <p:cNvSpPr/>
          <p:nvPr/>
        </p:nvSpPr>
        <p:spPr>
          <a:xfrm rot="-10126938" flipH="1">
            <a:off x="-1495031" y="-2250362"/>
            <a:ext cx="7070834" cy="4152508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90" name="Google Shape;990;p12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91" name="Google Shape;991;p12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992" name="Google Shape;992;p12"/>
          <p:cNvGrpSpPr/>
          <p:nvPr/>
        </p:nvGrpSpPr>
        <p:grpSpPr>
          <a:xfrm>
            <a:off x="12624270" y="1515406"/>
            <a:ext cx="3850105" cy="7616227"/>
            <a:chOff x="0" y="0"/>
            <a:chExt cx="2620010" cy="5182870"/>
          </a:xfrm>
        </p:grpSpPr>
        <p:sp>
          <p:nvSpPr>
            <p:cNvPr id="993" name="Google Shape;993;p12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 extrusionOk="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2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 extrusionOk="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58347" r="-58347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2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 extrusionOk="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2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 extrusionOk="0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2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 extrusionOk="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2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 extrusionOk="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2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 extrusionOk="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2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 extrusionOk="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2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 extrusionOk="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" name="Google Shape;1002;p12"/>
          <p:cNvSpPr/>
          <p:nvPr/>
        </p:nvSpPr>
        <p:spPr>
          <a:xfrm>
            <a:off x="8429980" y="3994128"/>
            <a:ext cx="5111225" cy="867166"/>
          </a:xfrm>
          <a:custGeom>
            <a:avLst/>
            <a:gdLst/>
            <a:ahLst/>
            <a:cxnLst/>
            <a:rect l="l" t="t" r="r" b="b"/>
            <a:pathLst>
              <a:path w="1136443" h="192808" extrusionOk="0">
                <a:moveTo>
                  <a:pt x="96404" y="0"/>
                </a:moveTo>
                <a:lnTo>
                  <a:pt x="1040039" y="0"/>
                </a:lnTo>
                <a:cubicBezTo>
                  <a:pt x="1065607" y="0"/>
                  <a:pt x="1090128" y="10157"/>
                  <a:pt x="1108207" y="28236"/>
                </a:cubicBezTo>
                <a:cubicBezTo>
                  <a:pt x="1126287" y="46315"/>
                  <a:pt x="1136443" y="70836"/>
                  <a:pt x="1136443" y="96404"/>
                </a:cubicBezTo>
                <a:lnTo>
                  <a:pt x="1136443" y="96404"/>
                </a:lnTo>
                <a:cubicBezTo>
                  <a:pt x="1136443" y="149646"/>
                  <a:pt x="1093282" y="192808"/>
                  <a:pt x="1040039" y="192808"/>
                </a:cubicBezTo>
                <a:lnTo>
                  <a:pt x="96404" y="192808"/>
                </a:lnTo>
                <a:cubicBezTo>
                  <a:pt x="70836" y="192808"/>
                  <a:pt x="46315" y="182651"/>
                  <a:pt x="28236" y="164572"/>
                </a:cubicBezTo>
                <a:cubicBezTo>
                  <a:pt x="10157" y="146493"/>
                  <a:pt x="0" y="121972"/>
                  <a:pt x="0" y="96404"/>
                </a:cubicBezTo>
                <a:lnTo>
                  <a:pt x="0" y="96404"/>
                </a:lnTo>
                <a:cubicBezTo>
                  <a:pt x="0" y="70836"/>
                  <a:pt x="10157" y="46315"/>
                  <a:pt x="28236" y="28236"/>
                </a:cubicBezTo>
                <a:cubicBezTo>
                  <a:pt x="46315" y="10157"/>
                  <a:pt x="70836" y="0"/>
                  <a:pt x="96404" y="0"/>
                </a:cubicBezTo>
                <a:close/>
              </a:path>
            </a:pathLst>
          </a:custGeom>
          <a:solidFill>
            <a:srgbClr val="FFCC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              </a:t>
            </a: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% EJECUCIÓN ACCIONES PME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003" name="Google Shape;1003;p12"/>
          <p:cNvGrpSpPr/>
          <p:nvPr/>
        </p:nvGrpSpPr>
        <p:grpSpPr>
          <a:xfrm>
            <a:off x="8604485" y="4130161"/>
            <a:ext cx="604175" cy="604175"/>
            <a:chOff x="0" y="0"/>
            <a:chExt cx="812800" cy="812800"/>
          </a:xfrm>
        </p:grpSpPr>
        <p:sp>
          <p:nvSpPr>
            <p:cNvPr id="1004" name="Google Shape;1004;p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6" name="Google Shape;1006;p12"/>
          <p:cNvSpPr/>
          <p:nvPr/>
        </p:nvSpPr>
        <p:spPr>
          <a:xfrm>
            <a:off x="8719125" y="4240263"/>
            <a:ext cx="374895" cy="374895"/>
          </a:xfrm>
          <a:custGeom>
            <a:avLst/>
            <a:gdLst/>
            <a:ahLst/>
            <a:cxnLst/>
            <a:rect l="l" t="t" r="r" b="b"/>
            <a:pathLst>
              <a:path w="374895" h="374895" extrusionOk="0">
                <a:moveTo>
                  <a:pt x="0" y="0"/>
                </a:moveTo>
                <a:lnTo>
                  <a:pt x="374895" y="0"/>
                </a:lnTo>
                <a:lnTo>
                  <a:pt x="374895" y="374895"/>
                </a:lnTo>
                <a:lnTo>
                  <a:pt x="0" y="374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07" name="Google Shape;1007;p12"/>
          <p:cNvSpPr/>
          <p:nvPr/>
        </p:nvSpPr>
        <p:spPr>
          <a:xfrm>
            <a:off x="8429980" y="5043937"/>
            <a:ext cx="5111266" cy="867173"/>
          </a:xfrm>
          <a:custGeom>
            <a:avLst/>
            <a:gdLst/>
            <a:ahLst/>
            <a:cxnLst/>
            <a:rect l="l" t="t" r="r" b="b"/>
            <a:pathLst>
              <a:path w="1136443" h="192808" extrusionOk="0">
                <a:moveTo>
                  <a:pt x="96404" y="0"/>
                </a:moveTo>
                <a:lnTo>
                  <a:pt x="1040039" y="0"/>
                </a:lnTo>
                <a:cubicBezTo>
                  <a:pt x="1065607" y="0"/>
                  <a:pt x="1090128" y="10157"/>
                  <a:pt x="1108207" y="28236"/>
                </a:cubicBezTo>
                <a:cubicBezTo>
                  <a:pt x="1126287" y="46315"/>
                  <a:pt x="1136443" y="70836"/>
                  <a:pt x="1136443" y="96404"/>
                </a:cubicBezTo>
                <a:lnTo>
                  <a:pt x="1136443" y="96404"/>
                </a:lnTo>
                <a:cubicBezTo>
                  <a:pt x="1136443" y="149646"/>
                  <a:pt x="1093282" y="192808"/>
                  <a:pt x="1040039" y="192808"/>
                </a:cubicBezTo>
                <a:lnTo>
                  <a:pt x="96404" y="192808"/>
                </a:lnTo>
                <a:cubicBezTo>
                  <a:pt x="70836" y="192808"/>
                  <a:pt x="46315" y="182651"/>
                  <a:pt x="28236" y="164572"/>
                </a:cubicBezTo>
                <a:cubicBezTo>
                  <a:pt x="10157" y="146493"/>
                  <a:pt x="0" y="121972"/>
                  <a:pt x="0" y="96404"/>
                </a:cubicBezTo>
                <a:lnTo>
                  <a:pt x="0" y="96404"/>
                </a:lnTo>
                <a:cubicBezTo>
                  <a:pt x="0" y="70836"/>
                  <a:pt x="10157" y="46315"/>
                  <a:pt x="28236" y="28236"/>
                </a:cubicBezTo>
                <a:cubicBezTo>
                  <a:pt x="46315" y="10157"/>
                  <a:pt x="70836" y="0"/>
                  <a:pt x="96404" y="0"/>
                </a:cubicBezTo>
                <a:close/>
              </a:path>
            </a:pathLst>
          </a:custGeom>
          <a:solidFill>
            <a:srgbClr val="FFCC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ADQUISICIONES AÑO 2023 </a:t>
            </a:r>
            <a:r>
              <a:rPr lang="en-US" sz="1500"/>
              <a:t>               </a:t>
            </a:r>
            <a:endParaRPr sz="1500"/>
          </a:p>
        </p:txBody>
      </p:sp>
      <p:grpSp>
        <p:nvGrpSpPr>
          <p:cNvPr id="1008" name="Google Shape;1008;p12"/>
          <p:cNvGrpSpPr/>
          <p:nvPr/>
        </p:nvGrpSpPr>
        <p:grpSpPr>
          <a:xfrm>
            <a:off x="8604485" y="5179970"/>
            <a:ext cx="604175" cy="604175"/>
            <a:chOff x="0" y="0"/>
            <a:chExt cx="812800" cy="812800"/>
          </a:xfrm>
        </p:grpSpPr>
        <p:sp>
          <p:nvSpPr>
            <p:cNvPr id="1009" name="Google Shape;1009;p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1" name="Google Shape;1011;p12"/>
          <p:cNvSpPr/>
          <p:nvPr/>
        </p:nvSpPr>
        <p:spPr>
          <a:xfrm>
            <a:off x="8697786" y="5273840"/>
            <a:ext cx="417574" cy="411500"/>
          </a:xfrm>
          <a:custGeom>
            <a:avLst/>
            <a:gdLst/>
            <a:ahLst/>
            <a:cxnLst/>
            <a:rect l="l" t="t" r="r" b="b"/>
            <a:pathLst>
              <a:path w="417574" h="411500" extrusionOk="0">
                <a:moveTo>
                  <a:pt x="0" y="0"/>
                </a:moveTo>
                <a:lnTo>
                  <a:pt x="417574" y="0"/>
                </a:lnTo>
                <a:lnTo>
                  <a:pt x="417574" y="411500"/>
                </a:lnTo>
                <a:lnTo>
                  <a:pt x="0" y="411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012" name="Google Shape;1012;p12"/>
          <p:cNvGrpSpPr/>
          <p:nvPr/>
        </p:nvGrpSpPr>
        <p:grpSpPr>
          <a:xfrm>
            <a:off x="8429980" y="6092078"/>
            <a:ext cx="6087018" cy="867173"/>
            <a:chOff x="0" y="0"/>
            <a:chExt cx="1353392" cy="192808"/>
          </a:xfrm>
        </p:grpSpPr>
        <p:sp>
          <p:nvSpPr>
            <p:cNvPr id="1013" name="Google Shape;1013;p12"/>
            <p:cNvSpPr/>
            <p:nvPr/>
          </p:nvSpPr>
          <p:spPr>
            <a:xfrm>
              <a:off x="0" y="0"/>
              <a:ext cx="1136443" cy="192808"/>
            </a:xfrm>
            <a:custGeom>
              <a:avLst/>
              <a:gdLst/>
              <a:ahLst/>
              <a:cxnLst/>
              <a:rect l="l" t="t" r="r" b="b"/>
              <a:pathLst>
                <a:path w="1136443" h="192808" extrusionOk="0">
                  <a:moveTo>
                    <a:pt x="96404" y="0"/>
                  </a:moveTo>
                  <a:lnTo>
                    <a:pt x="1040039" y="0"/>
                  </a:lnTo>
                  <a:cubicBezTo>
                    <a:pt x="1065607" y="0"/>
                    <a:pt x="1090128" y="10157"/>
                    <a:pt x="1108207" y="28236"/>
                  </a:cubicBezTo>
                  <a:cubicBezTo>
                    <a:pt x="1126287" y="46315"/>
                    <a:pt x="1136443" y="70836"/>
                    <a:pt x="1136443" y="96404"/>
                  </a:cubicBezTo>
                  <a:lnTo>
                    <a:pt x="1136443" y="96404"/>
                  </a:lnTo>
                  <a:cubicBezTo>
                    <a:pt x="1136443" y="149646"/>
                    <a:pt x="1093282" y="192808"/>
                    <a:pt x="1040039" y="192808"/>
                  </a:cubicBezTo>
                  <a:lnTo>
                    <a:pt x="96404" y="192808"/>
                  </a:lnTo>
                  <a:cubicBezTo>
                    <a:pt x="70836" y="192808"/>
                    <a:pt x="46315" y="182651"/>
                    <a:pt x="28236" y="164572"/>
                  </a:cubicBezTo>
                  <a:cubicBezTo>
                    <a:pt x="10157" y="146493"/>
                    <a:pt x="0" y="121972"/>
                    <a:pt x="0" y="96404"/>
                  </a:cubicBezTo>
                  <a:lnTo>
                    <a:pt x="0" y="96404"/>
                  </a:lnTo>
                  <a:cubicBezTo>
                    <a:pt x="0" y="70836"/>
                    <a:pt x="10157" y="46315"/>
                    <a:pt x="28236" y="28236"/>
                  </a:cubicBezTo>
                  <a:cubicBezTo>
                    <a:pt x="46315" y="10157"/>
                    <a:pt x="70836" y="0"/>
                    <a:pt x="96404" y="0"/>
                  </a:cubicBezTo>
                  <a:close/>
                </a:path>
              </a:pathLst>
            </a:custGeom>
            <a:solidFill>
              <a:srgbClr val="FF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2"/>
            <p:cNvSpPr txBox="1"/>
            <p:nvPr/>
          </p:nvSpPr>
          <p:spPr>
            <a:xfrm>
              <a:off x="216992" y="3959"/>
              <a:ext cx="1136400" cy="18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TALLERES SEP</a:t>
              </a:r>
              <a:endPara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015" name="Google Shape;1015;p12"/>
          <p:cNvGrpSpPr/>
          <p:nvPr/>
        </p:nvGrpSpPr>
        <p:grpSpPr>
          <a:xfrm>
            <a:off x="8604485" y="6228110"/>
            <a:ext cx="604175" cy="604175"/>
            <a:chOff x="0" y="0"/>
            <a:chExt cx="812800" cy="812800"/>
          </a:xfrm>
        </p:grpSpPr>
        <p:sp>
          <p:nvSpPr>
            <p:cNvPr id="1016" name="Google Shape;1016;p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8" name="Google Shape;1018;p12"/>
          <p:cNvGrpSpPr/>
          <p:nvPr/>
        </p:nvGrpSpPr>
        <p:grpSpPr>
          <a:xfrm>
            <a:off x="8604485" y="7277920"/>
            <a:ext cx="604175" cy="604175"/>
            <a:chOff x="0" y="0"/>
            <a:chExt cx="812800" cy="812800"/>
          </a:xfrm>
        </p:grpSpPr>
        <p:sp>
          <p:nvSpPr>
            <p:cNvPr id="1019" name="Google Shape;1019;p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1" name="Google Shape;1021;p12"/>
          <p:cNvSpPr/>
          <p:nvPr/>
        </p:nvSpPr>
        <p:spPr>
          <a:xfrm>
            <a:off x="8719125" y="6320678"/>
            <a:ext cx="396237" cy="445666"/>
          </a:xfrm>
          <a:custGeom>
            <a:avLst/>
            <a:gdLst/>
            <a:ahLst/>
            <a:cxnLst/>
            <a:rect l="l" t="t" r="r" b="b"/>
            <a:pathLst>
              <a:path w="396237" h="445666" extrusionOk="0">
                <a:moveTo>
                  <a:pt x="0" y="0"/>
                </a:moveTo>
                <a:lnTo>
                  <a:pt x="396238" y="0"/>
                </a:lnTo>
                <a:lnTo>
                  <a:pt x="396238" y="445665"/>
                </a:lnTo>
                <a:lnTo>
                  <a:pt x="0" y="445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22" name="Google Shape;1022;p12"/>
          <p:cNvSpPr txBox="1"/>
          <p:nvPr/>
        </p:nvSpPr>
        <p:spPr>
          <a:xfrm>
            <a:off x="8604475" y="2826788"/>
            <a:ext cx="3980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12"/>
          <p:cNvSpPr/>
          <p:nvPr/>
        </p:nvSpPr>
        <p:spPr>
          <a:xfrm>
            <a:off x="8430043" y="7149287"/>
            <a:ext cx="5111152" cy="867154"/>
          </a:xfrm>
          <a:custGeom>
            <a:avLst/>
            <a:gdLst/>
            <a:ahLst/>
            <a:cxnLst/>
            <a:rect l="l" t="t" r="r" b="b"/>
            <a:pathLst>
              <a:path w="1136443" h="192808" extrusionOk="0">
                <a:moveTo>
                  <a:pt x="96404" y="0"/>
                </a:moveTo>
                <a:lnTo>
                  <a:pt x="1040039" y="0"/>
                </a:lnTo>
                <a:cubicBezTo>
                  <a:pt x="1065607" y="0"/>
                  <a:pt x="1090128" y="10157"/>
                  <a:pt x="1108207" y="28236"/>
                </a:cubicBezTo>
                <a:cubicBezTo>
                  <a:pt x="1126287" y="46315"/>
                  <a:pt x="1136443" y="70836"/>
                  <a:pt x="1136443" y="96404"/>
                </a:cubicBezTo>
                <a:lnTo>
                  <a:pt x="1136443" y="96404"/>
                </a:lnTo>
                <a:cubicBezTo>
                  <a:pt x="1136443" y="149646"/>
                  <a:pt x="1093282" y="192808"/>
                  <a:pt x="1040039" y="192808"/>
                </a:cubicBezTo>
                <a:lnTo>
                  <a:pt x="96404" y="192808"/>
                </a:lnTo>
                <a:cubicBezTo>
                  <a:pt x="70836" y="192808"/>
                  <a:pt x="46315" y="182651"/>
                  <a:pt x="28236" y="164572"/>
                </a:cubicBezTo>
                <a:cubicBezTo>
                  <a:pt x="10157" y="146493"/>
                  <a:pt x="0" y="121972"/>
                  <a:pt x="0" y="96404"/>
                </a:cubicBezTo>
                <a:lnTo>
                  <a:pt x="0" y="96404"/>
                </a:lnTo>
                <a:cubicBezTo>
                  <a:pt x="0" y="70836"/>
                  <a:pt x="10157" y="46315"/>
                  <a:pt x="28236" y="28236"/>
                </a:cubicBezTo>
                <a:cubicBezTo>
                  <a:pt x="46315" y="10157"/>
                  <a:pt x="70836" y="0"/>
                  <a:pt x="96404" y="0"/>
                </a:cubicBezTo>
                <a:close/>
              </a:path>
            </a:pathLst>
          </a:custGeom>
          <a:solidFill>
            <a:srgbClr val="FFCC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RECURSOS FINANCIEROS </a:t>
            </a:r>
            <a:endParaRPr/>
          </a:p>
        </p:txBody>
      </p:sp>
      <p:sp>
        <p:nvSpPr>
          <p:cNvPr id="1024" name="Google Shape;1024;p12"/>
          <p:cNvSpPr txBox="1"/>
          <p:nvPr/>
        </p:nvSpPr>
        <p:spPr>
          <a:xfrm>
            <a:off x="7906945" y="2804974"/>
            <a:ext cx="3980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12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26" name="Google Shape;1026;p12"/>
          <p:cNvSpPr txBox="1"/>
          <p:nvPr/>
        </p:nvSpPr>
        <p:spPr>
          <a:xfrm>
            <a:off x="1268050" y="2201748"/>
            <a:ext cx="11137145" cy="84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45" b="0" i="0" u="none" strike="noStrike" cap="none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COORDINACIÓN SEP</a:t>
            </a:r>
            <a:endParaRPr/>
          </a:p>
        </p:txBody>
      </p:sp>
      <p:sp>
        <p:nvSpPr>
          <p:cNvPr id="1027" name="Google Shape;1027;p12"/>
          <p:cNvSpPr txBox="1"/>
          <p:nvPr/>
        </p:nvSpPr>
        <p:spPr>
          <a:xfrm>
            <a:off x="1268050" y="3896949"/>
            <a:ext cx="6087000" cy="45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Durante el año 2023 las principales funciones de la coordinación están centradas en el apoyo activo en las distintas etapas del PME.</a:t>
            </a:r>
            <a:endParaRPr sz="2400"/>
          </a:p>
          <a:p>
            <a:pPr marL="0" marR="0" lvl="0" indent="0" algn="ctr" rtl="0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Seguimiento y monitoreo de todas las adquisiciones.</a:t>
            </a:r>
            <a:endParaRPr sz="2400"/>
          </a:p>
          <a:p>
            <a:pPr marL="0" marR="0" lvl="0" indent="0" algn="ctr" rtl="0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Monitoreo diario de realización de refuerzos educativos y talleres.</a:t>
            </a:r>
            <a:endParaRPr sz="2400"/>
          </a:p>
          <a:p>
            <a:pPr marL="0" marR="0" lvl="0" indent="0" algn="ctr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Apoyo a la unidad Técnico Pedagógica </a:t>
            </a:r>
            <a:endParaRPr sz="2400"/>
          </a:p>
        </p:txBody>
      </p:sp>
      <p:sp>
        <p:nvSpPr>
          <p:cNvPr id="1028" name="Google Shape;1028;p12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29" name="Google Shape;1029;p12"/>
          <p:cNvSpPr/>
          <p:nvPr/>
        </p:nvSpPr>
        <p:spPr>
          <a:xfrm>
            <a:off x="8615125" y="7277950"/>
            <a:ext cx="604200" cy="6042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0" name="Google Shape;1030;p12"/>
          <p:cNvSpPr/>
          <p:nvPr/>
        </p:nvSpPr>
        <p:spPr>
          <a:xfrm flipH="1">
            <a:off x="8683182" y="7359476"/>
            <a:ext cx="417696" cy="411553"/>
          </a:xfrm>
          <a:custGeom>
            <a:avLst/>
            <a:gdLst/>
            <a:ahLst/>
            <a:cxnLst/>
            <a:rect l="l" t="t" r="r" b="b"/>
            <a:pathLst>
              <a:path w="339590" h="381952" extrusionOk="0">
                <a:moveTo>
                  <a:pt x="0" y="0"/>
                </a:moveTo>
                <a:lnTo>
                  <a:pt x="339590" y="0"/>
                </a:lnTo>
                <a:lnTo>
                  <a:pt x="339590" y="381952"/>
                </a:lnTo>
                <a:lnTo>
                  <a:pt x="0" y="381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2a6c08d32ba_0_6"/>
          <p:cNvSpPr/>
          <p:nvPr/>
        </p:nvSpPr>
        <p:spPr>
          <a:xfrm rot="-10124778" flipH="1">
            <a:off x="-1494450" y="-2245232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36" name="Google Shape;1036;g2a6c08d32ba_0_6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37" name="Google Shape;1037;g2a6c08d32ba_0_6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038" name="Google Shape;1038;g2a6c08d32ba_0_6"/>
          <p:cNvGrpSpPr/>
          <p:nvPr/>
        </p:nvGrpSpPr>
        <p:grpSpPr>
          <a:xfrm>
            <a:off x="8604485" y="4130161"/>
            <a:ext cx="604154" cy="604154"/>
            <a:chOff x="0" y="0"/>
            <a:chExt cx="812800" cy="812800"/>
          </a:xfrm>
        </p:grpSpPr>
        <p:sp>
          <p:nvSpPr>
            <p:cNvPr id="1039" name="Google Shape;1039;g2a6c08d32ba_0_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g2a6c08d32ba_0_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1" name="Google Shape;1041;g2a6c08d32ba_0_6"/>
          <p:cNvGrpSpPr/>
          <p:nvPr/>
        </p:nvGrpSpPr>
        <p:grpSpPr>
          <a:xfrm>
            <a:off x="8604485" y="5179970"/>
            <a:ext cx="604154" cy="604154"/>
            <a:chOff x="0" y="0"/>
            <a:chExt cx="812800" cy="812800"/>
          </a:xfrm>
        </p:grpSpPr>
        <p:sp>
          <p:nvSpPr>
            <p:cNvPr id="1042" name="Google Shape;1042;g2a6c08d32ba_0_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g2a6c08d32ba_0_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4" name="Google Shape;1044;g2a6c08d32ba_0_6"/>
          <p:cNvGrpSpPr/>
          <p:nvPr/>
        </p:nvGrpSpPr>
        <p:grpSpPr>
          <a:xfrm>
            <a:off x="8604485" y="6228110"/>
            <a:ext cx="604154" cy="604154"/>
            <a:chOff x="0" y="0"/>
            <a:chExt cx="812800" cy="812800"/>
          </a:xfrm>
        </p:grpSpPr>
        <p:sp>
          <p:nvSpPr>
            <p:cNvPr id="1045" name="Google Shape;1045;g2a6c08d32ba_0_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g2a6c08d32ba_0_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7" name="Google Shape;1047;g2a6c08d32ba_0_6"/>
          <p:cNvGrpSpPr/>
          <p:nvPr/>
        </p:nvGrpSpPr>
        <p:grpSpPr>
          <a:xfrm>
            <a:off x="8604485" y="7277920"/>
            <a:ext cx="604154" cy="604154"/>
            <a:chOff x="0" y="0"/>
            <a:chExt cx="812800" cy="812800"/>
          </a:xfrm>
        </p:grpSpPr>
        <p:sp>
          <p:nvSpPr>
            <p:cNvPr id="1048" name="Google Shape;1048;g2a6c08d32ba_0_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g2a6c08d32ba_0_6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0" name="Google Shape;1050;g2a6c08d32ba_0_6"/>
          <p:cNvSpPr txBox="1"/>
          <p:nvPr/>
        </p:nvSpPr>
        <p:spPr>
          <a:xfrm>
            <a:off x="8604475" y="2826788"/>
            <a:ext cx="3980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g2a6c08d32ba_0_6"/>
          <p:cNvSpPr txBox="1"/>
          <p:nvPr/>
        </p:nvSpPr>
        <p:spPr>
          <a:xfrm>
            <a:off x="7906945" y="2804974"/>
            <a:ext cx="3980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g2a6c08d32ba_0_6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53" name="Google Shape;1053;g2a6c08d32ba_0_6"/>
          <p:cNvSpPr txBox="1"/>
          <p:nvPr/>
        </p:nvSpPr>
        <p:spPr>
          <a:xfrm>
            <a:off x="1262750" y="1054823"/>
            <a:ext cx="111372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45" b="0" i="0" u="none" strike="noStrike" cap="none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COORDINACIÓN SEP</a:t>
            </a:r>
            <a:endParaRPr/>
          </a:p>
        </p:txBody>
      </p:sp>
      <p:sp>
        <p:nvSpPr>
          <p:cNvPr id="1054" name="Google Shape;1054;g2a6c08d32ba_0_6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055" name="Google Shape;1055;g2a6c08d32ba_0_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2863" y="3860500"/>
            <a:ext cx="15842280" cy="354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g2a6c08d32ba_0_6"/>
          <p:cNvSpPr txBox="1"/>
          <p:nvPr/>
        </p:nvSpPr>
        <p:spPr>
          <a:xfrm>
            <a:off x="820775" y="2761338"/>
            <a:ext cx="15129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CANTIDAD DE ESTUDIANTES PREFERENTES Y PRIORITARIOS 2023</a:t>
            </a:r>
            <a:endParaRPr sz="35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2a6c08d32ba_0_57"/>
          <p:cNvSpPr/>
          <p:nvPr/>
        </p:nvSpPr>
        <p:spPr>
          <a:xfrm rot="-10124778" flipH="1">
            <a:off x="-1494450" y="-2245232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74" name="Google Shape;1074;g2a6c08d32ba_0_57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075" name="Google Shape;1075;g2a6c08d32ba_0_57"/>
          <p:cNvGrpSpPr/>
          <p:nvPr/>
        </p:nvGrpSpPr>
        <p:grpSpPr>
          <a:xfrm>
            <a:off x="8604485" y="4130161"/>
            <a:ext cx="604154" cy="604154"/>
            <a:chOff x="0" y="0"/>
            <a:chExt cx="812800" cy="812800"/>
          </a:xfrm>
        </p:grpSpPr>
        <p:sp>
          <p:nvSpPr>
            <p:cNvPr id="1076" name="Google Shape;1076;g2a6c08d32ba_0_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g2a6c08d32ba_0_57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8" name="Google Shape;1078;g2a6c08d32ba_0_57"/>
          <p:cNvGrpSpPr/>
          <p:nvPr/>
        </p:nvGrpSpPr>
        <p:grpSpPr>
          <a:xfrm>
            <a:off x="8604485" y="5179970"/>
            <a:ext cx="604154" cy="604154"/>
            <a:chOff x="0" y="0"/>
            <a:chExt cx="812800" cy="812800"/>
          </a:xfrm>
        </p:grpSpPr>
        <p:sp>
          <p:nvSpPr>
            <p:cNvPr id="1079" name="Google Shape;1079;g2a6c08d32ba_0_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g2a6c08d32ba_0_57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1" name="Google Shape;1081;g2a6c08d32ba_0_57"/>
          <p:cNvGrpSpPr/>
          <p:nvPr/>
        </p:nvGrpSpPr>
        <p:grpSpPr>
          <a:xfrm>
            <a:off x="8604485" y="6228110"/>
            <a:ext cx="604154" cy="604154"/>
            <a:chOff x="0" y="0"/>
            <a:chExt cx="812800" cy="812800"/>
          </a:xfrm>
        </p:grpSpPr>
        <p:sp>
          <p:nvSpPr>
            <p:cNvPr id="1082" name="Google Shape;1082;g2a6c08d32ba_0_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g2a6c08d32ba_0_57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4" name="Google Shape;1084;g2a6c08d32ba_0_57"/>
          <p:cNvGrpSpPr/>
          <p:nvPr/>
        </p:nvGrpSpPr>
        <p:grpSpPr>
          <a:xfrm>
            <a:off x="8604485" y="7277920"/>
            <a:ext cx="604154" cy="604154"/>
            <a:chOff x="0" y="0"/>
            <a:chExt cx="812800" cy="812800"/>
          </a:xfrm>
        </p:grpSpPr>
        <p:sp>
          <p:nvSpPr>
            <p:cNvPr id="1085" name="Google Shape;1085;g2a6c08d32ba_0_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g2a6c08d32ba_0_57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7" name="Google Shape;1087;g2a6c08d32ba_0_57"/>
          <p:cNvSpPr txBox="1"/>
          <p:nvPr/>
        </p:nvSpPr>
        <p:spPr>
          <a:xfrm>
            <a:off x="8604475" y="2826788"/>
            <a:ext cx="3980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g2a6c08d32ba_0_57"/>
          <p:cNvSpPr txBox="1"/>
          <p:nvPr/>
        </p:nvSpPr>
        <p:spPr>
          <a:xfrm>
            <a:off x="7906945" y="2804974"/>
            <a:ext cx="3980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g2a6c08d32ba_0_57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90" name="Google Shape;1090;g2a6c08d32ba_0_57"/>
          <p:cNvSpPr txBox="1"/>
          <p:nvPr/>
        </p:nvSpPr>
        <p:spPr>
          <a:xfrm>
            <a:off x="1262750" y="1054823"/>
            <a:ext cx="111372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45" b="0" i="0" u="none" strike="noStrike" cap="none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COORDINACIÓN SEP</a:t>
            </a:r>
            <a:endParaRPr/>
          </a:p>
        </p:txBody>
      </p:sp>
      <p:sp>
        <p:nvSpPr>
          <p:cNvPr id="1091" name="Google Shape;1091;g2a6c08d32ba_0_57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092" name="Google Shape;1092;g2a6c08d32ba_0_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1099" y="1996325"/>
            <a:ext cx="10297365" cy="9480328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g2a6c08d32ba_0_57"/>
          <p:cNvSpPr/>
          <p:nvPr/>
        </p:nvSpPr>
        <p:spPr>
          <a:xfrm>
            <a:off x="11005150" y="4707450"/>
            <a:ext cx="2086200" cy="1549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4" name="Google Shape;1094;g2a6c08d32ba_0_57"/>
          <p:cNvSpPr/>
          <p:nvPr/>
        </p:nvSpPr>
        <p:spPr>
          <a:xfrm>
            <a:off x="13517150" y="4124575"/>
            <a:ext cx="3980400" cy="2285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>
                <a:latin typeface="Calibri"/>
                <a:ea typeface="Calibri"/>
                <a:cs typeface="Calibri"/>
                <a:sym typeface="Calibri"/>
              </a:rPr>
              <a:t>TALLERES SEP</a:t>
            </a:r>
            <a:endParaRPr sz="5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63a4c33879_0_37"/>
          <p:cNvSpPr/>
          <p:nvPr/>
        </p:nvSpPr>
        <p:spPr>
          <a:xfrm rot="-10124778" flipH="1">
            <a:off x="-1494450" y="-2245232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g263a4c33879_0_37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5" name="Google Shape;225;g263a4c33879_0_37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26" name="Google Shape;226;g263a4c33879_0_37"/>
          <p:cNvGrpSpPr/>
          <p:nvPr/>
        </p:nvGrpSpPr>
        <p:grpSpPr>
          <a:xfrm>
            <a:off x="8604485" y="4130161"/>
            <a:ext cx="604154" cy="604154"/>
            <a:chOff x="0" y="0"/>
            <a:chExt cx="812800" cy="812800"/>
          </a:xfrm>
        </p:grpSpPr>
        <p:sp>
          <p:nvSpPr>
            <p:cNvPr id="227" name="Google Shape;227;g263a4c33879_0_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g263a4c33879_0_37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g263a4c33879_0_37"/>
          <p:cNvGrpSpPr/>
          <p:nvPr/>
        </p:nvGrpSpPr>
        <p:grpSpPr>
          <a:xfrm>
            <a:off x="8604485" y="5179970"/>
            <a:ext cx="604154" cy="604154"/>
            <a:chOff x="0" y="0"/>
            <a:chExt cx="812800" cy="812800"/>
          </a:xfrm>
        </p:grpSpPr>
        <p:sp>
          <p:nvSpPr>
            <p:cNvPr id="230" name="Google Shape;230;g263a4c33879_0_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g263a4c33879_0_37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" name="Google Shape;232;g263a4c33879_0_37"/>
          <p:cNvGrpSpPr/>
          <p:nvPr/>
        </p:nvGrpSpPr>
        <p:grpSpPr>
          <a:xfrm>
            <a:off x="8604485" y="6228110"/>
            <a:ext cx="604154" cy="604154"/>
            <a:chOff x="0" y="0"/>
            <a:chExt cx="812800" cy="812800"/>
          </a:xfrm>
        </p:grpSpPr>
        <p:sp>
          <p:nvSpPr>
            <p:cNvPr id="233" name="Google Shape;233;g263a4c33879_0_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g263a4c33879_0_37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" name="Google Shape;235;g263a4c33879_0_37"/>
          <p:cNvGrpSpPr/>
          <p:nvPr/>
        </p:nvGrpSpPr>
        <p:grpSpPr>
          <a:xfrm>
            <a:off x="8604485" y="7277920"/>
            <a:ext cx="604154" cy="604154"/>
            <a:chOff x="0" y="0"/>
            <a:chExt cx="812800" cy="812800"/>
          </a:xfrm>
        </p:grpSpPr>
        <p:sp>
          <p:nvSpPr>
            <p:cNvPr id="236" name="Google Shape;236;g263a4c33879_0_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g263a4c33879_0_37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8" name="Google Shape;238;g263a4c33879_0_37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9" name="Google Shape;239;g263a4c33879_0_37"/>
          <p:cNvSpPr txBox="1"/>
          <p:nvPr/>
        </p:nvSpPr>
        <p:spPr>
          <a:xfrm>
            <a:off x="1243040" y="1304656"/>
            <a:ext cx="11888759" cy="130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45" dirty="0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DATOS GENERALES</a:t>
            </a:r>
            <a:endParaRPr dirty="0"/>
          </a:p>
        </p:txBody>
      </p:sp>
      <p:sp>
        <p:nvSpPr>
          <p:cNvPr id="240" name="Google Shape;240;g263a4c33879_0_37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241" name="Google Shape;241;g263a4c33879_0_37"/>
          <p:cNvGraphicFramePr/>
          <p:nvPr>
            <p:extLst>
              <p:ext uri="{D42A27DB-BD31-4B8C-83A1-F6EECF244321}">
                <p14:modId xmlns:p14="http://schemas.microsoft.com/office/powerpoint/2010/main" val="530378529"/>
              </p:ext>
            </p:extLst>
          </p:nvPr>
        </p:nvGraphicFramePr>
        <p:xfrm>
          <a:off x="2011535" y="3182966"/>
          <a:ext cx="13185900" cy="5202316"/>
        </p:xfrm>
        <a:graphic>
          <a:graphicData uri="http://schemas.openxmlformats.org/drawingml/2006/table">
            <a:tbl>
              <a:tblPr>
                <a:noFill/>
                <a:tableStyleId>{DEB47E98-3975-4F3A-8D40-AEB030D48182}</a:tableStyleId>
              </a:tblPr>
              <a:tblGrid>
                <a:gridCol w="9053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1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057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/>
                        <a:t>AÑO</a:t>
                      </a:r>
                      <a:endParaRPr sz="3600" b="1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/>
                        <a:t>2023</a:t>
                      </a:r>
                      <a:endParaRPr sz="3600" b="1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057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/>
                        <a:t>NÚMERO DE DOCENTES</a:t>
                      </a:r>
                      <a:endParaRPr sz="36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/>
                        <a:t>75</a:t>
                      </a:r>
                      <a:endParaRPr sz="36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057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/>
                        <a:t>NÚMERO DE ASIST. DE LA EDUCACIÓN</a:t>
                      </a:r>
                      <a:endParaRPr sz="36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/>
                        <a:t>64</a:t>
                      </a:r>
                      <a:endParaRPr sz="3600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057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/>
                        <a:t>TOTAL</a:t>
                      </a:r>
                      <a:endParaRPr sz="3600" b="1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/>
                        <a:t>139</a:t>
                      </a:r>
                      <a:endParaRPr sz="3600" b="1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2a6c08d32ba_0_85"/>
          <p:cNvSpPr/>
          <p:nvPr/>
        </p:nvSpPr>
        <p:spPr>
          <a:xfrm rot="-10124778" flipH="1">
            <a:off x="-1494450" y="-2245232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00" name="Google Shape;1100;g2a6c08d32ba_0_85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101" name="Google Shape;1101;g2a6c08d32ba_0_85"/>
          <p:cNvGrpSpPr/>
          <p:nvPr/>
        </p:nvGrpSpPr>
        <p:grpSpPr>
          <a:xfrm>
            <a:off x="8604485" y="5179970"/>
            <a:ext cx="604154" cy="604154"/>
            <a:chOff x="0" y="0"/>
            <a:chExt cx="812800" cy="812800"/>
          </a:xfrm>
        </p:grpSpPr>
        <p:sp>
          <p:nvSpPr>
            <p:cNvPr id="1102" name="Google Shape;1102;g2a6c08d32ba_0_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g2a6c08d32ba_0_8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4" name="Google Shape;1104;g2a6c08d32ba_0_85"/>
          <p:cNvGrpSpPr/>
          <p:nvPr/>
        </p:nvGrpSpPr>
        <p:grpSpPr>
          <a:xfrm>
            <a:off x="8604485" y="6228110"/>
            <a:ext cx="604154" cy="604154"/>
            <a:chOff x="0" y="0"/>
            <a:chExt cx="812800" cy="812800"/>
          </a:xfrm>
        </p:grpSpPr>
        <p:sp>
          <p:nvSpPr>
            <p:cNvPr id="1105" name="Google Shape;1105;g2a6c08d32ba_0_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g2a6c08d32ba_0_8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7" name="Google Shape;1107;g2a6c08d32ba_0_85"/>
          <p:cNvGrpSpPr/>
          <p:nvPr/>
        </p:nvGrpSpPr>
        <p:grpSpPr>
          <a:xfrm>
            <a:off x="8604485" y="7277920"/>
            <a:ext cx="604154" cy="604154"/>
            <a:chOff x="0" y="0"/>
            <a:chExt cx="812800" cy="812800"/>
          </a:xfrm>
        </p:grpSpPr>
        <p:sp>
          <p:nvSpPr>
            <p:cNvPr id="1108" name="Google Shape;1108;g2a6c08d32ba_0_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g2a6c08d32ba_0_8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0" name="Google Shape;1110;g2a6c08d32ba_0_85"/>
          <p:cNvSpPr txBox="1"/>
          <p:nvPr/>
        </p:nvSpPr>
        <p:spPr>
          <a:xfrm>
            <a:off x="8604475" y="2826788"/>
            <a:ext cx="3980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g2a6c08d32ba_0_85"/>
          <p:cNvSpPr txBox="1"/>
          <p:nvPr/>
        </p:nvSpPr>
        <p:spPr>
          <a:xfrm>
            <a:off x="7906945" y="2804974"/>
            <a:ext cx="3980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g2a6c08d32ba_0_85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13" name="Google Shape;1113;g2a6c08d32ba_0_85"/>
          <p:cNvSpPr txBox="1"/>
          <p:nvPr/>
        </p:nvSpPr>
        <p:spPr>
          <a:xfrm>
            <a:off x="1262750" y="1054823"/>
            <a:ext cx="111372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45" b="0" i="0" u="none" strike="noStrike" cap="none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COORDINACIÓN SEP</a:t>
            </a:r>
            <a:endParaRPr/>
          </a:p>
        </p:txBody>
      </p:sp>
      <p:sp>
        <p:nvSpPr>
          <p:cNvPr id="1114" name="Google Shape;1114;g2a6c08d32ba_0_85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15" name="Google Shape;1115;g2a6c08d32ba_0_85"/>
          <p:cNvSpPr txBox="1"/>
          <p:nvPr/>
        </p:nvSpPr>
        <p:spPr>
          <a:xfrm>
            <a:off x="3337775" y="2488100"/>
            <a:ext cx="119559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RECURSOS FINANCIEROS : RESUMEN </a:t>
            </a:r>
            <a:endParaRPr sz="48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6" name="Google Shape;1116;g2a6c08d32ba_0_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8138" y="4037776"/>
            <a:ext cx="16591716" cy="3222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2a6c08d32ba_0_162"/>
          <p:cNvSpPr/>
          <p:nvPr/>
        </p:nvSpPr>
        <p:spPr>
          <a:xfrm rot="-10124778" flipH="1">
            <a:off x="-1494450" y="-2245232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22" name="Google Shape;1122;g2a6c08d32ba_0_162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123" name="Google Shape;1123;g2a6c08d32ba_0_162"/>
          <p:cNvGrpSpPr/>
          <p:nvPr/>
        </p:nvGrpSpPr>
        <p:grpSpPr>
          <a:xfrm>
            <a:off x="8604485" y="5179970"/>
            <a:ext cx="604154" cy="604154"/>
            <a:chOff x="0" y="0"/>
            <a:chExt cx="812800" cy="812800"/>
          </a:xfrm>
        </p:grpSpPr>
        <p:sp>
          <p:nvSpPr>
            <p:cNvPr id="1124" name="Google Shape;1124;g2a6c08d32ba_0_1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g2a6c08d32ba_0_162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6" name="Google Shape;1126;g2a6c08d32ba_0_162"/>
          <p:cNvGrpSpPr/>
          <p:nvPr/>
        </p:nvGrpSpPr>
        <p:grpSpPr>
          <a:xfrm>
            <a:off x="8604485" y="6228110"/>
            <a:ext cx="604154" cy="604154"/>
            <a:chOff x="0" y="0"/>
            <a:chExt cx="812800" cy="812800"/>
          </a:xfrm>
        </p:grpSpPr>
        <p:sp>
          <p:nvSpPr>
            <p:cNvPr id="1127" name="Google Shape;1127;g2a6c08d32ba_0_1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g2a6c08d32ba_0_162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9" name="Google Shape;1129;g2a6c08d32ba_0_162"/>
          <p:cNvGrpSpPr/>
          <p:nvPr/>
        </p:nvGrpSpPr>
        <p:grpSpPr>
          <a:xfrm>
            <a:off x="8604485" y="7277920"/>
            <a:ext cx="604154" cy="604154"/>
            <a:chOff x="0" y="0"/>
            <a:chExt cx="812800" cy="812800"/>
          </a:xfrm>
        </p:grpSpPr>
        <p:sp>
          <p:nvSpPr>
            <p:cNvPr id="1130" name="Google Shape;1130;g2a6c08d32ba_0_1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g2a6c08d32ba_0_162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2" name="Google Shape;1132;g2a6c08d32ba_0_162"/>
          <p:cNvSpPr txBox="1"/>
          <p:nvPr/>
        </p:nvSpPr>
        <p:spPr>
          <a:xfrm>
            <a:off x="8604475" y="2826788"/>
            <a:ext cx="3980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g2a6c08d32ba_0_162"/>
          <p:cNvSpPr txBox="1"/>
          <p:nvPr/>
        </p:nvSpPr>
        <p:spPr>
          <a:xfrm>
            <a:off x="7906945" y="2804974"/>
            <a:ext cx="3980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g2a6c08d32ba_0_162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35" name="Google Shape;1135;g2a6c08d32ba_0_162"/>
          <p:cNvSpPr txBox="1"/>
          <p:nvPr/>
        </p:nvSpPr>
        <p:spPr>
          <a:xfrm>
            <a:off x="1262750" y="1054823"/>
            <a:ext cx="111372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45" b="0" i="0" u="none" strike="noStrike" cap="none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COORDINACIÓN SEP</a:t>
            </a:r>
            <a:endParaRPr/>
          </a:p>
        </p:txBody>
      </p:sp>
      <p:sp>
        <p:nvSpPr>
          <p:cNvPr id="1136" name="Google Shape;1136;g2a6c08d32ba_0_162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37" name="Google Shape;1137;g2a6c08d32ba_0_162"/>
          <p:cNvSpPr txBox="1"/>
          <p:nvPr/>
        </p:nvSpPr>
        <p:spPr>
          <a:xfrm>
            <a:off x="3855148" y="1928813"/>
            <a:ext cx="10577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RECURSOS FINANCIEROS : ADQUISICIONES 2023</a:t>
            </a:r>
            <a:endParaRPr sz="40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8" name="Google Shape;1138;g2a6c08d32ba_0_1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1450" y="3042200"/>
            <a:ext cx="10105099" cy="662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" name="Google Shape;1628;g263a4c33879_0_9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2900" y="152400"/>
            <a:ext cx="9982202" cy="9982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18"/>
          <p:cNvSpPr/>
          <p:nvPr/>
        </p:nvSpPr>
        <p:spPr>
          <a:xfrm>
            <a:off x="-1466780" y="9039635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34" name="Google Shape;1634;p18"/>
          <p:cNvSpPr/>
          <p:nvPr/>
        </p:nvSpPr>
        <p:spPr>
          <a:xfrm>
            <a:off x="-3324881" y="7540269"/>
            <a:ext cx="4985647" cy="5303879"/>
          </a:xfrm>
          <a:custGeom>
            <a:avLst/>
            <a:gdLst/>
            <a:ahLst/>
            <a:cxnLst/>
            <a:rect l="l" t="t" r="r" b="b"/>
            <a:pathLst>
              <a:path w="4985647" h="5303879" extrusionOk="0">
                <a:moveTo>
                  <a:pt x="0" y="0"/>
                </a:moveTo>
                <a:lnTo>
                  <a:pt x="4985647" y="0"/>
                </a:lnTo>
                <a:lnTo>
                  <a:pt x="4985647" y="5303879"/>
                </a:lnTo>
                <a:lnTo>
                  <a:pt x="0" y="5303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35" name="Google Shape;1635;p18"/>
          <p:cNvSpPr/>
          <p:nvPr/>
        </p:nvSpPr>
        <p:spPr>
          <a:xfrm flipH="1">
            <a:off x="10120078" y="8092005"/>
            <a:ext cx="12080352" cy="7094461"/>
          </a:xfrm>
          <a:custGeom>
            <a:avLst/>
            <a:gdLst/>
            <a:ahLst/>
            <a:cxnLst/>
            <a:rect l="l" t="t" r="r" b="b"/>
            <a:pathLst>
              <a:path w="12080352" h="7094461" extrusionOk="0">
                <a:moveTo>
                  <a:pt x="12080352" y="0"/>
                </a:moveTo>
                <a:lnTo>
                  <a:pt x="0" y="0"/>
                </a:lnTo>
                <a:lnTo>
                  <a:pt x="0" y="7094462"/>
                </a:lnTo>
                <a:lnTo>
                  <a:pt x="12080352" y="7094462"/>
                </a:lnTo>
                <a:lnTo>
                  <a:pt x="1208035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36" name="Google Shape;1636;p18"/>
          <p:cNvSpPr/>
          <p:nvPr/>
        </p:nvSpPr>
        <p:spPr>
          <a:xfrm rot="10800000" flipH="1">
            <a:off x="-3506686" y="-4891937"/>
            <a:ext cx="12080352" cy="7094461"/>
          </a:xfrm>
          <a:custGeom>
            <a:avLst/>
            <a:gdLst/>
            <a:ahLst/>
            <a:cxnLst/>
            <a:rect l="l" t="t" r="r" b="b"/>
            <a:pathLst>
              <a:path w="12080352" h="7094461" extrusionOk="0">
                <a:moveTo>
                  <a:pt x="0" y="7094462"/>
                </a:moveTo>
                <a:lnTo>
                  <a:pt x="12080352" y="7094462"/>
                </a:lnTo>
                <a:lnTo>
                  <a:pt x="12080352" y="0"/>
                </a:lnTo>
                <a:lnTo>
                  <a:pt x="0" y="0"/>
                </a:lnTo>
                <a:lnTo>
                  <a:pt x="0" y="7094462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37" name="Google Shape;1637;p18"/>
          <p:cNvSpPr/>
          <p:nvPr/>
        </p:nvSpPr>
        <p:spPr>
          <a:xfrm>
            <a:off x="15804664" y="-4239307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38" name="Google Shape;1638;p18"/>
          <p:cNvSpPr/>
          <p:nvPr/>
        </p:nvSpPr>
        <p:spPr>
          <a:xfrm>
            <a:off x="14631136" y="-4239307"/>
            <a:ext cx="4985647" cy="5303879"/>
          </a:xfrm>
          <a:custGeom>
            <a:avLst/>
            <a:gdLst/>
            <a:ahLst/>
            <a:cxnLst/>
            <a:rect l="l" t="t" r="r" b="b"/>
            <a:pathLst>
              <a:path w="4985647" h="5303879" extrusionOk="0">
                <a:moveTo>
                  <a:pt x="0" y="0"/>
                </a:moveTo>
                <a:lnTo>
                  <a:pt x="4985647" y="0"/>
                </a:lnTo>
                <a:lnTo>
                  <a:pt x="4985647" y="5303879"/>
                </a:lnTo>
                <a:lnTo>
                  <a:pt x="0" y="5303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639" name="Google Shape;1639;p18"/>
          <p:cNvGrpSpPr/>
          <p:nvPr/>
        </p:nvGrpSpPr>
        <p:grpSpPr>
          <a:xfrm>
            <a:off x="1028700" y="811709"/>
            <a:ext cx="16230600" cy="8446591"/>
            <a:chOff x="0" y="-57150"/>
            <a:chExt cx="4274726" cy="2224617"/>
          </a:xfrm>
        </p:grpSpPr>
        <p:sp>
          <p:nvSpPr>
            <p:cNvPr id="1640" name="Google Shape;1640;p18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 extrusionOk="0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8"/>
            <p:cNvSpPr txBox="1"/>
            <p:nvPr/>
          </p:nvSpPr>
          <p:spPr>
            <a:xfrm>
              <a:off x="0" y="-57150"/>
              <a:ext cx="4274726" cy="22246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5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2" name="Google Shape;1642;p18"/>
          <p:cNvSpPr txBox="1"/>
          <p:nvPr/>
        </p:nvSpPr>
        <p:spPr>
          <a:xfrm>
            <a:off x="2533490" y="6330116"/>
            <a:ext cx="13271174" cy="105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45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¡MUCHAS GRACIAS!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63a4c33879_0_321"/>
          <p:cNvSpPr/>
          <p:nvPr/>
        </p:nvSpPr>
        <p:spPr>
          <a:xfrm rot="-10124778" flipH="1">
            <a:off x="-1494450" y="-2245232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7" name="Google Shape;247;g263a4c33879_0_321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8" name="Google Shape;248;g263a4c33879_0_321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49" name="Google Shape;249;g263a4c33879_0_321"/>
          <p:cNvGrpSpPr/>
          <p:nvPr/>
        </p:nvGrpSpPr>
        <p:grpSpPr>
          <a:xfrm>
            <a:off x="8604485" y="4130161"/>
            <a:ext cx="604154" cy="604154"/>
            <a:chOff x="0" y="0"/>
            <a:chExt cx="812800" cy="812800"/>
          </a:xfrm>
        </p:grpSpPr>
        <p:sp>
          <p:nvSpPr>
            <p:cNvPr id="250" name="Google Shape;250;g263a4c33879_0_3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g263a4c33879_0_321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" name="Google Shape;252;g263a4c33879_0_321"/>
          <p:cNvGrpSpPr/>
          <p:nvPr/>
        </p:nvGrpSpPr>
        <p:grpSpPr>
          <a:xfrm>
            <a:off x="8604485" y="5179970"/>
            <a:ext cx="604154" cy="604154"/>
            <a:chOff x="0" y="0"/>
            <a:chExt cx="812800" cy="812800"/>
          </a:xfrm>
        </p:grpSpPr>
        <p:sp>
          <p:nvSpPr>
            <p:cNvPr id="253" name="Google Shape;253;g263a4c33879_0_3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g263a4c33879_0_321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5" name="Google Shape;255;g263a4c33879_0_321"/>
          <p:cNvGrpSpPr/>
          <p:nvPr/>
        </p:nvGrpSpPr>
        <p:grpSpPr>
          <a:xfrm>
            <a:off x="8604485" y="6228110"/>
            <a:ext cx="604154" cy="604154"/>
            <a:chOff x="0" y="0"/>
            <a:chExt cx="812800" cy="812800"/>
          </a:xfrm>
        </p:grpSpPr>
        <p:sp>
          <p:nvSpPr>
            <p:cNvPr id="256" name="Google Shape;256;g263a4c33879_0_3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g263a4c33879_0_321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8" name="Google Shape;258;g263a4c33879_0_321"/>
          <p:cNvGrpSpPr/>
          <p:nvPr/>
        </p:nvGrpSpPr>
        <p:grpSpPr>
          <a:xfrm>
            <a:off x="8604485" y="7277920"/>
            <a:ext cx="604154" cy="604154"/>
            <a:chOff x="0" y="0"/>
            <a:chExt cx="812800" cy="812800"/>
          </a:xfrm>
        </p:grpSpPr>
        <p:sp>
          <p:nvSpPr>
            <p:cNvPr id="259" name="Google Shape;259;g263a4c33879_0_3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g263a4c33879_0_321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g263a4c33879_0_321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2" name="Google Shape;262;g263a4c33879_0_321"/>
          <p:cNvSpPr txBox="1"/>
          <p:nvPr/>
        </p:nvSpPr>
        <p:spPr>
          <a:xfrm>
            <a:off x="1262750" y="1636650"/>
            <a:ext cx="145455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45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INDICES DE EFICIENCIA INTERNA</a:t>
            </a:r>
            <a:endParaRPr/>
          </a:p>
        </p:txBody>
      </p:sp>
      <p:sp>
        <p:nvSpPr>
          <p:cNvPr id="263" name="Google Shape;263;g263a4c33879_0_321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264" name="Google Shape;264;g263a4c33879_0_321"/>
          <p:cNvGraphicFramePr/>
          <p:nvPr>
            <p:extLst>
              <p:ext uri="{D42A27DB-BD31-4B8C-83A1-F6EECF244321}">
                <p14:modId xmlns:p14="http://schemas.microsoft.com/office/powerpoint/2010/main" val="1585924743"/>
              </p:ext>
            </p:extLst>
          </p:nvPr>
        </p:nvGraphicFramePr>
        <p:xfrm>
          <a:off x="2476224" y="3094188"/>
          <a:ext cx="12369800" cy="6463862"/>
        </p:xfrm>
        <a:graphic>
          <a:graphicData uri="http://schemas.openxmlformats.org/drawingml/2006/table">
            <a:tbl>
              <a:tblPr>
                <a:noFill/>
                <a:tableStyleId>{DEB47E98-3975-4F3A-8D40-AEB030D48182}</a:tableStyleId>
              </a:tblPr>
              <a:tblGrid>
                <a:gridCol w="5736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0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2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0023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dirty="0"/>
                        <a:t>ÍNDICE</a:t>
                      </a:r>
                      <a:endParaRPr sz="4000" b="1" dirty="0"/>
                    </a:p>
                  </a:txBody>
                  <a:tcPr marL="91425" marR="91425" marT="91425" marB="91425" anchor="ctr"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/>
                        <a:t>2023</a:t>
                      </a:r>
                      <a:endParaRPr sz="4000" b="1"/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15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/>
                        <a:t>MATRÍCULA TOTAL</a:t>
                      </a:r>
                      <a:endParaRPr sz="4000" dirty="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/>
                        <a:t>995</a:t>
                      </a:r>
                      <a:endParaRPr sz="4000" dirty="0"/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023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/>
                        <a:t>APROBACIÓN</a:t>
                      </a:r>
                      <a:endParaRPr sz="40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/>
                        <a:t>990</a:t>
                      </a:r>
                      <a:endParaRPr sz="4000"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/>
                        <a:t>99%</a:t>
                      </a:r>
                      <a:endParaRPr sz="4000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023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/>
                        <a:t>REPROBACIÓN</a:t>
                      </a:r>
                      <a:endParaRPr sz="40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/>
                        <a:t>5</a:t>
                      </a:r>
                      <a:endParaRPr sz="40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/>
                        <a:t>1%</a:t>
                      </a:r>
                      <a:endParaRPr sz="4000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15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/>
                        <a:t>RETIRO (TRASLADOS)</a:t>
                      </a:r>
                      <a:endParaRPr sz="40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/>
                        <a:t>70</a:t>
                      </a:r>
                      <a:endParaRPr sz="40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/>
                        <a:t>7%</a:t>
                      </a:r>
                      <a:endParaRPr sz="4000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63a4c33879_0_3"/>
          <p:cNvSpPr/>
          <p:nvPr/>
        </p:nvSpPr>
        <p:spPr>
          <a:xfrm rot="-10124778" flipH="1">
            <a:off x="-1494450" y="-2245232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0" name="Google Shape;270;g263a4c33879_0_3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1" name="Google Shape;271;g263a4c33879_0_3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72" name="Google Shape;272;g263a4c33879_0_3"/>
          <p:cNvGrpSpPr/>
          <p:nvPr/>
        </p:nvGrpSpPr>
        <p:grpSpPr>
          <a:xfrm>
            <a:off x="8604485" y="4130161"/>
            <a:ext cx="604154" cy="604154"/>
            <a:chOff x="0" y="0"/>
            <a:chExt cx="812800" cy="812800"/>
          </a:xfrm>
        </p:grpSpPr>
        <p:sp>
          <p:nvSpPr>
            <p:cNvPr id="273" name="Google Shape;273;g263a4c33879_0_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g263a4c33879_0_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" name="Google Shape;275;g263a4c33879_0_3"/>
          <p:cNvGrpSpPr/>
          <p:nvPr/>
        </p:nvGrpSpPr>
        <p:grpSpPr>
          <a:xfrm>
            <a:off x="8604485" y="5179970"/>
            <a:ext cx="604154" cy="604154"/>
            <a:chOff x="0" y="0"/>
            <a:chExt cx="812800" cy="812800"/>
          </a:xfrm>
        </p:grpSpPr>
        <p:sp>
          <p:nvSpPr>
            <p:cNvPr id="276" name="Google Shape;276;g263a4c33879_0_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g263a4c33879_0_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g263a4c33879_0_3"/>
          <p:cNvGrpSpPr/>
          <p:nvPr/>
        </p:nvGrpSpPr>
        <p:grpSpPr>
          <a:xfrm>
            <a:off x="8604485" y="6228110"/>
            <a:ext cx="604154" cy="604154"/>
            <a:chOff x="0" y="0"/>
            <a:chExt cx="812800" cy="812800"/>
          </a:xfrm>
        </p:grpSpPr>
        <p:sp>
          <p:nvSpPr>
            <p:cNvPr id="279" name="Google Shape;279;g263a4c33879_0_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g263a4c33879_0_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Google Shape;281;g263a4c33879_0_3"/>
          <p:cNvGrpSpPr/>
          <p:nvPr/>
        </p:nvGrpSpPr>
        <p:grpSpPr>
          <a:xfrm>
            <a:off x="8604485" y="7277920"/>
            <a:ext cx="604154" cy="604154"/>
            <a:chOff x="0" y="0"/>
            <a:chExt cx="812800" cy="812800"/>
          </a:xfrm>
        </p:grpSpPr>
        <p:sp>
          <p:nvSpPr>
            <p:cNvPr id="282" name="Google Shape;282;g263a4c33879_0_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g263a4c33879_0_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4" name="Google Shape;284;g263a4c33879_0_3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5" name="Google Shape;285;g263a4c33879_0_3"/>
          <p:cNvSpPr txBox="1"/>
          <p:nvPr/>
        </p:nvSpPr>
        <p:spPr>
          <a:xfrm>
            <a:off x="1194150" y="1233823"/>
            <a:ext cx="111372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45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CUENTAS FINANCIERAS</a:t>
            </a:r>
            <a:endParaRPr/>
          </a:p>
        </p:txBody>
      </p:sp>
      <p:sp>
        <p:nvSpPr>
          <p:cNvPr id="286" name="Google Shape;286;g263a4c33879_0_3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87" name="Google Shape;287;g263a4c33879_0_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425" y="2480575"/>
            <a:ext cx="8168600" cy="708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263a4c33879_0_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08650" y="1418188"/>
            <a:ext cx="8266182" cy="447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263a4c33879_0_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799213" y="6228100"/>
            <a:ext cx="6305550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63a4c33879_0_3"/>
          <p:cNvSpPr/>
          <p:nvPr/>
        </p:nvSpPr>
        <p:spPr>
          <a:xfrm rot="-10124778" flipH="1">
            <a:off x="-1494450" y="-2245232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0" name="Google Shape;270;g263a4c33879_0_3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1" name="Google Shape;271;g263a4c33879_0_3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72" name="Google Shape;272;g263a4c33879_0_3"/>
          <p:cNvGrpSpPr/>
          <p:nvPr/>
        </p:nvGrpSpPr>
        <p:grpSpPr>
          <a:xfrm>
            <a:off x="8604485" y="4130161"/>
            <a:ext cx="604154" cy="604154"/>
            <a:chOff x="0" y="0"/>
            <a:chExt cx="812800" cy="812800"/>
          </a:xfrm>
        </p:grpSpPr>
        <p:sp>
          <p:nvSpPr>
            <p:cNvPr id="273" name="Google Shape;273;g263a4c33879_0_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g263a4c33879_0_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" name="Google Shape;275;g263a4c33879_0_3"/>
          <p:cNvGrpSpPr/>
          <p:nvPr/>
        </p:nvGrpSpPr>
        <p:grpSpPr>
          <a:xfrm>
            <a:off x="8604485" y="5179970"/>
            <a:ext cx="604154" cy="604154"/>
            <a:chOff x="0" y="0"/>
            <a:chExt cx="812800" cy="812800"/>
          </a:xfrm>
        </p:grpSpPr>
        <p:sp>
          <p:nvSpPr>
            <p:cNvPr id="276" name="Google Shape;276;g263a4c33879_0_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g263a4c33879_0_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g263a4c33879_0_3"/>
          <p:cNvGrpSpPr/>
          <p:nvPr/>
        </p:nvGrpSpPr>
        <p:grpSpPr>
          <a:xfrm>
            <a:off x="8604485" y="6228110"/>
            <a:ext cx="604154" cy="604154"/>
            <a:chOff x="0" y="0"/>
            <a:chExt cx="812800" cy="812800"/>
          </a:xfrm>
        </p:grpSpPr>
        <p:sp>
          <p:nvSpPr>
            <p:cNvPr id="279" name="Google Shape;279;g263a4c33879_0_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g263a4c33879_0_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Google Shape;281;g263a4c33879_0_3"/>
          <p:cNvGrpSpPr/>
          <p:nvPr/>
        </p:nvGrpSpPr>
        <p:grpSpPr>
          <a:xfrm>
            <a:off x="8604485" y="7277920"/>
            <a:ext cx="604154" cy="604154"/>
            <a:chOff x="0" y="0"/>
            <a:chExt cx="812800" cy="812800"/>
          </a:xfrm>
        </p:grpSpPr>
        <p:sp>
          <p:nvSpPr>
            <p:cNvPr id="282" name="Google Shape;282;g263a4c33879_0_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g263a4c33879_0_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4" name="Google Shape;284;g263a4c33879_0_3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6" name="Google Shape;286;g263a4c33879_0_3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0ED96A7-8B78-C200-A1BF-D9EEF83B7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536686"/>
              </p:ext>
            </p:extLst>
          </p:nvPr>
        </p:nvGraphicFramePr>
        <p:xfrm>
          <a:off x="1179565" y="3105743"/>
          <a:ext cx="16058148" cy="1796001"/>
        </p:xfrm>
        <a:graphic>
          <a:graphicData uri="http://schemas.openxmlformats.org/drawingml/2006/table">
            <a:tbl>
              <a:tblPr>
                <a:tableStyleId>{DEB47E98-3975-4F3A-8D40-AEB030D48182}</a:tableStyleId>
              </a:tblPr>
              <a:tblGrid>
                <a:gridCol w="2653676">
                  <a:extLst>
                    <a:ext uri="{9D8B030D-6E8A-4147-A177-3AD203B41FA5}">
                      <a16:colId xmlns:a16="http://schemas.microsoft.com/office/drawing/2014/main" val="3496192568"/>
                    </a:ext>
                  </a:extLst>
                </a:gridCol>
                <a:gridCol w="2993892">
                  <a:extLst>
                    <a:ext uri="{9D8B030D-6E8A-4147-A177-3AD203B41FA5}">
                      <a16:colId xmlns:a16="http://schemas.microsoft.com/office/drawing/2014/main" val="2462089569"/>
                    </a:ext>
                  </a:extLst>
                </a:gridCol>
                <a:gridCol w="2336143">
                  <a:extLst>
                    <a:ext uri="{9D8B030D-6E8A-4147-A177-3AD203B41FA5}">
                      <a16:colId xmlns:a16="http://schemas.microsoft.com/office/drawing/2014/main" val="4246933591"/>
                    </a:ext>
                  </a:extLst>
                </a:gridCol>
                <a:gridCol w="2540273">
                  <a:extLst>
                    <a:ext uri="{9D8B030D-6E8A-4147-A177-3AD203B41FA5}">
                      <a16:colId xmlns:a16="http://schemas.microsoft.com/office/drawing/2014/main" val="2286367821"/>
                    </a:ext>
                  </a:extLst>
                </a:gridCol>
                <a:gridCol w="2812444">
                  <a:extLst>
                    <a:ext uri="{9D8B030D-6E8A-4147-A177-3AD203B41FA5}">
                      <a16:colId xmlns:a16="http://schemas.microsoft.com/office/drawing/2014/main" val="2943029250"/>
                    </a:ext>
                  </a:extLst>
                </a:gridCol>
                <a:gridCol w="2721720">
                  <a:extLst>
                    <a:ext uri="{9D8B030D-6E8A-4147-A177-3AD203B41FA5}">
                      <a16:colId xmlns:a16="http://schemas.microsoft.com/office/drawing/2014/main" val="2584708313"/>
                    </a:ext>
                  </a:extLst>
                </a:gridCol>
              </a:tblGrid>
              <a:tr h="702221">
                <a:tc>
                  <a:txBody>
                    <a:bodyPr/>
                    <a:lstStyle/>
                    <a:p>
                      <a:pPr algn="ctr" fontAlgn="b"/>
                      <a:r>
                        <a:rPr lang="es-CL" sz="2400" u="none" strike="noStrike" dirty="0">
                          <a:effectLst/>
                        </a:rPr>
                        <a:t>Arrastre 2022</a:t>
                      </a:r>
                      <a:endParaRPr lang="es-C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400" u="none" strike="noStrike" dirty="0">
                          <a:effectLst/>
                        </a:rPr>
                        <a:t>Monto 2023</a:t>
                      </a:r>
                      <a:endParaRPr lang="es-C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400" u="none" strike="noStrike" dirty="0">
                          <a:effectLst/>
                        </a:rPr>
                        <a:t>Disponible </a:t>
                      </a:r>
                      <a:endParaRPr lang="es-C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400" u="none" strike="noStrike" dirty="0">
                          <a:effectLst/>
                        </a:rPr>
                        <a:t>Giros Globales </a:t>
                      </a:r>
                      <a:endParaRPr lang="es-C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400" u="none" strike="noStrike" dirty="0">
                          <a:effectLst/>
                        </a:rPr>
                        <a:t>Pago Proveedores</a:t>
                      </a:r>
                      <a:endParaRPr lang="es-C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400" u="none" strike="noStrike" dirty="0">
                          <a:effectLst/>
                        </a:rPr>
                        <a:t>Saldo 2024</a:t>
                      </a:r>
                      <a:endParaRPr lang="es-C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760596"/>
                  </a:ext>
                </a:extLst>
              </a:tr>
              <a:tr h="1093780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 dirty="0">
                          <a:effectLst/>
                        </a:rPr>
                        <a:t> $               32.993.511 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 dirty="0">
                          <a:effectLst/>
                        </a:rPr>
                        <a:t> $                      9.938.815 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 dirty="0">
                          <a:effectLst/>
                        </a:rPr>
                        <a:t> $          42.932.326 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 dirty="0">
                          <a:effectLst/>
                        </a:rPr>
                        <a:t> $                  600.000 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 dirty="0">
                          <a:effectLst/>
                        </a:rPr>
                        <a:t> $                 13.568.465 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 dirty="0">
                          <a:effectLst/>
                        </a:rPr>
                        <a:t> $                28.763.861 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ctr" anchorCtr="1"/>
                </a:tc>
                <a:extLst>
                  <a:ext uri="{0D108BD9-81ED-4DB2-BD59-A6C34878D82A}">
                    <a16:rowId xmlns:a16="http://schemas.microsoft.com/office/drawing/2014/main" val="408196227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77EA0882-D7F1-9C3E-00A9-F0D6277C98E0}"/>
              </a:ext>
            </a:extLst>
          </p:cNvPr>
          <p:cNvSpPr txBox="1"/>
          <p:nvPr/>
        </p:nvSpPr>
        <p:spPr>
          <a:xfrm>
            <a:off x="4133654" y="1771161"/>
            <a:ext cx="10020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dirty="0"/>
              <a:t>Subvención de Mantenimiento 2023</a:t>
            </a:r>
          </a:p>
        </p:txBody>
      </p:sp>
    </p:spTree>
    <p:extLst>
      <p:ext uri="{BB962C8B-B14F-4D97-AF65-F5344CB8AC3E}">
        <p14:creationId xmlns:p14="http://schemas.microsoft.com/office/powerpoint/2010/main" val="3551620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63a4c33879_0_3"/>
          <p:cNvSpPr/>
          <p:nvPr/>
        </p:nvSpPr>
        <p:spPr>
          <a:xfrm rot="-10124778" flipH="1">
            <a:off x="-1494450" y="-2245232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0" name="Google Shape;270;g263a4c33879_0_3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1" name="Google Shape;271;g263a4c33879_0_3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72" name="Google Shape;272;g263a4c33879_0_3"/>
          <p:cNvGrpSpPr/>
          <p:nvPr/>
        </p:nvGrpSpPr>
        <p:grpSpPr>
          <a:xfrm>
            <a:off x="8604485" y="4130161"/>
            <a:ext cx="604154" cy="604154"/>
            <a:chOff x="0" y="0"/>
            <a:chExt cx="812800" cy="812800"/>
          </a:xfrm>
        </p:grpSpPr>
        <p:sp>
          <p:nvSpPr>
            <p:cNvPr id="273" name="Google Shape;273;g263a4c33879_0_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g263a4c33879_0_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" name="Google Shape;275;g263a4c33879_0_3"/>
          <p:cNvGrpSpPr/>
          <p:nvPr/>
        </p:nvGrpSpPr>
        <p:grpSpPr>
          <a:xfrm>
            <a:off x="8604485" y="5179970"/>
            <a:ext cx="604154" cy="604154"/>
            <a:chOff x="0" y="0"/>
            <a:chExt cx="812800" cy="812800"/>
          </a:xfrm>
        </p:grpSpPr>
        <p:sp>
          <p:nvSpPr>
            <p:cNvPr id="276" name="Google Shape;276;g263a4c33879_0_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g263a4c33879_0_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g263a4c33879_0_3"/>
          <p:cNvGrpSpPr/>
          <p:nvPr/>
        </p:nvGrpSpPr>
        <p:grpSpPr>
          <a:xfrm>
            <a:off x="8604485" y="6228110"/>
            <a:ext cx="604154" cy="604154"/>
            <a:chOff x="0" y="0"/>
            <a:chExt cx="812800" cy="812800"/>
          </a:xfrm>
        </p:grpSpPr>
        <p:sp>
          <p:nvSpPr>
            <p:cNvPr id="279" name="Google Shape;279;g263a4c33879_0_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g263a4c33879_0_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Google Shape;281;g263a4c33879_0_3"/>
          <p:cNvGrpSpPr/>
          <p:nvPr/>
        </p:nvGrpSpPr>
        <p:grpSpPr>
          <a:xfrm>
            <a:off x="8604485" y="7277920"/>
            <a:ext cx="604154" cy="604154"/>
            <a:chOff x="0" y="0"/>
            <a:chExt cx="812800" cy="812800"/>
          </a:xfrm>
        </p:grpSpPr>
        <p:sp>
          <p:nvSpPr>
            <p:cNvPr id="282" name="Google Shape;282;g263a4c33879_0_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g263a4c33879_0_3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4" name="Google Shape;284;g263a4c33879_0_3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6" name="Google Shape;286;g263a4c33879_0_3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0ED96A7-8B78-C200-A1BF-D9EEF83B7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545156"/>
              </p:ext>
            </p:extLst>
          </p:nvPr>
        </p:nvGraphicFramePr>
        <p:xfrm>
          <a:off x="1309028" y="2402884"/>
          <a:ext cx="16058148" cy="2233284"/>
        </p:xfrm>
        <a:graphic>
          <a:graphicData uri="http://schemas.openxmlformats.org/drawingml/2006/table">
            <a:tbl>
              <a:tblPr>
                <a:tableStyleId>{DEB47E98-3975-4F3A-8D40-AEB030D48182}</a:tableStyleId>
              </a:tblPr>
              <a:tblGrid>
                <a:gridCol w="2653676">
                  <a:extLst>
                    <a:ext uri="{9D8B030D-6E8A-4147-A177-3AD203B41FA5}">
                      <a16:colId xmlns:a16="http://schemas.microsoft.com/office/drawing/2014/main" val="3496192568"/>
                    </a:ext>
                  </a:extLst>
                </a:gridCol>
                <a:gridCol w="2993892">
                  <a:extLst>
                    <a:ext uri="{9D8B030D-6E8A-4147-A177-3AD203B41FA5}">
                      <a16:colId xmlns:a16="http://schemas.microsoft.com/office/drawing/2014/main" val="2462089569"/>
                    </a:ext>
                  </a:extLst>
                </a:gridCol>
                <a:gridCol w="2336143">
                  <a:extLst>
                    <a:ext uri="{9D8B030D-6E8A-4147-A177-3AD203B41FA5}">
                      <a16:colId xmlns:a16="http://schemas.microsoft.com/office/drawing/2014/main" val="4246933591"/>
                    </a:ext>
                  </a:extLst>
                </a:gridCol>
                <a:gridCol w="2540273">
                  <a:extLst>
                    <a:ext uri="{9D8B030D-6E8A-4147-A177-3AD203B41FA5}">
                      <a16:colId xmlns:a16="http://schemas.microsoft.com/office/drawing/2014/main" val="2286367821"/>
                    </a:ext>
                  </a:extLst>
                </a:gridCol>
                <a:gridCol w="2812444">
                  <a:extLst>
                    <a:ext uri="{9D8B030D-6E8A-4147-A177-3AD203B41FA5}">
                      <a16:colId xmlns:a16="http://schemas.microsoft.com/office/drawing/2014/main" val="2943029250"/>
                    </a:ext>
                  </a:extLst>
                </a:gridCol>
                <a:gridCol w="2721720">
                  <a:extLst>
                    <a:ext uri="{9D8B030D-6E8A-4147-A177-3AD203B41FA5}">
                      <a16:colId xmlns:a16="http://schemas.microsoft.com/office/drawing/2014/main" val="2584708313"/>
                    </a:ext>
                  </a:extLst>
                </a:gridCol>
              </a:tblGrid>
              <a:tr h="702221">
                <a:tc>
                  <a:txBody>
                    <a:bodyPr/>
                    <a:lstStyle/>
                    <a:p>
                      <a:pPr algn="ctr" fontAlgn="b"/>
                      <a:r>
                        <a:rPr lang="es-C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Inicial 2023</a:t>
                      </a:r>
                    </a:p>
                  </a:txBody>
                  <a:tcPr marL="8718" marR="8718" marT="8718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Ingresos Enero-diciembre 2023</a:t>
                      </a:r>
                    </a:p>
                  </a:txBody>
                  <a:tcPr marL="8718" marR="8718" marT="8718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ingresos </a:t>
                      </a:r>
                    </a:p>
                  </a:txBody>
                  <a:tcPr marL="8718" marR="8718" marT="8718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400" u="none" strike="noStrike" dirty="0">
                          <a:effectLst/>
                        </a:rPr>
                        <a:t>Gastos Remuneraciones no rendidos</a:t>
                      </a:r>
                      <a:endParaRPr lang="es-C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400" u="none" strike="noStrike" dirty="0">
                          <a:effectLst/>
                        </a:rPr>
                        <a:t>Gastos enero-diciembre 2023</a:t>
                      </a:r>
                      <a:endParaRPr lang="es-C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400" u="none" strike="noStrike" dirty="0">
                          <a:effectLst/>
                        </a:rPr>
                        <a:t>Remuneraciones Enero-diciembre 2023</a:t>
                      </a:r>
                      <a:endParaRPr lang="es-C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760596"/>
                  </a:ext>
                </a:extLst>
              </a:tr>
              <a:tr h="1127286">
                <a:tc>
                  <a:txBody>
                    <a:bodyPr/>
                    <a:lstStyle/>
                    <a:p>
                      <a:pPr algn="l" fontAlgn="b"/>
                      <a:r>
                        <a:rPr lang="es-CL" sz="2800" u="none" strike="noStrike" dirty="0">
                          <a:effectLst/>
                        </a:rPr>
                        <a:t>$86.889.387.-</a:t>
                      </a:r>
                      <a:endParaRPr lang="es-CL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800" u="none" strike="noStrike" dirty="0">
                          <a:effectLst/>
                        </a:rPr>
                        <a:t>$336.414.240.- </a:t>
                      </a:r>
                      <a:endParaRPr lang="es-CL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$89.462.615.-</a:t>
                      </a:r>
                    </a:p>
                  </a:txBody>
                  <a:tcPr marL="8718" marR="8718" marT="8718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800" u="none" strike="noStrike" dirty="0">
                          <a:effectLst/>
                        </a:rPr>
                        <a:t>$2.408.401.-</a:t>
                      </a:r>
                      <a:endParaRPr lang="es-CL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800" u="none" strike="noStrike" dirty="0">
                          <a:effectLst/>
                        </a:rPr>
                        <a:t>$4.049.373.-</a:t>
                      </a:r>
                      <a:endParaRPr lang="es-CL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800" u="none" strike="noStrike" dirty="0">
                          <a:effectLst/>
                        </a:rPr>
                        <a:t>$368.198.412.-</a:t>
                      </a:r>
                      <a:endParaRPr lang="es-CL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ctr" anchorCtr="1"/>
                </a:tc>
                <a:extLst>
                  <a:ext uri="{0D108BD9-81ED-4DB2-BD59-A6C34878D82A}">
                    <a16:rowId xmlns:a16="http://schemas.microsoft.com/office/drawing/2014/main" val="408196227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77EA0882-D7F1-9C3E-00A9-F0D6277C98E0}"/>
              </a:ext>
            </a:extLst>
          </p:cNvPr>
          <p:cNvSpPr txBox="1"/>
          <p:nvPr/>
        </p:nvSpPr>
        <p:spPr>
          <a:xfrm>
            <a:off x="5184315" y="621024"/>
            <a:ext cx="75841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6000" dirty="0"/>
              <a:t>Subvención PIE 2023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38393FD9-AE89-88E7-AABC-A70E80891A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43217"/>
              </p:ext>
            </p:extLst>
          </p:nvPr>
        </p:nvGraphicFramePr>
        <p:xfrm>
          <a:off x="3974841" y="5673731"/>
          <a:ext cx="8425098" cy="1834018"/>
        </p:xfrm>
        <a:graphic>
          <a:graphicData uri="http://schemas.openxmlformats.org/drawingml/2006/table">
            <a:tbl>
              <a:tblPr>
                <a:tableStyleId>{DEB47E98-3975-4F3A-8D40-AEB030D48182}</a:tableStyleId>
              </a:tblPr>
              <a:tblGrid>
                <a:gridCol w="3097763">
                  <a:extLst>
                    <a:ext uri="{9D8B030D-6E8A-4147-A177-3AD203B41FA5}">
                      <a16:colId xmlns:a16="http://schemas.microsoft.com/office/drawing/2014/main" val="2313601718"/>
                    </a:ext>
                  </a:extLst>
                </a:gridCol>
                <a:gridCol w="2782920">
                  <a:extLst>
                    <a:ext uri="{9D8B030D-6E8A-4147-A177-3AD203B41FA5}">
                      <a16:colId xmlns:a16="http://schemas.microsoft.com/office/drawing/2014/main" val="3496192568"/>
                    </a:ext>
                  </a:extLst>
                </a:gridCol>
                <a:gridCol w="2544415">
                  <a:extLst>
                    <a:ext uri="{9D8B030D-6E8A-4147-A177-3AD203B41FA5}">
                      <a16:colId xmlns:a16="http://schemas.microsoft.com/office/drawing/2014/main" val="2462089569"/>
                    </a:ext>
                  </a:extLst>
                </a:gridCol>
              </a:tblGrid>
              <a:tr h="702221">
                <a:tc>
                  <a:txBody>
                    <a:bodyPr/>
                    <a:lstStyle/>
                    <a:p>
                      <a:pPr algn="ctr" fontAlgn="b"/>
                      <a:r>
                        <a:rPr lang="es-C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Ordenes de compra </a:t>
                      </a:r>
                      <a:r>
                        <a:rPr lang="es-C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Pdte</a:t>
                      </a:r>
                      <a:endParaRPr lang="es-C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Prorrateo Gastos </a:t>
                      </a:r>
                      <a:r>
                        <a:rPr lang="es-C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Daem</a:t>
                      </a:r>
                      <a:endParaRPr lang="es-C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Enero- Diciembre 2023</a:t>
                      </a:r>
                    </a:p>
                  </a:txBody>
                  <a:tcPr marL="8718" marR="8718" marT="8718" marB="0" anchor="ctr" anchorCtr="1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760596"/>
                  </a:ext>
                </a:extLst>
              </a:tr>
              <a:tr h="109378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2800" u="none" strike="noStrike" dirty="0">
                          <a:effectLst/>
                        </a:rPr>
                        <a:t>$4.833.773.- </a:t>
                      </a:r>
                      <a:endParaRPr lang="es-CL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$10.793.991</a:t>
                      </a:r>
                    </a:p>
                  </a:txBody>
                  <a:tcPr marL="8718" marR="8718" marT="8718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800" u="none" strike="noStrike" dirty="0">
                          <a:effectLst/>
                        </a:rPr>
                        <a:t>$122.482.292</a:t>
                      </a:r>
                      <a:endParaRPr lang="es-CL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18" marR="8718" marT="8718" marB="0" anchor="ctr" anchorCtr="1"/>
                </a:tc>
                <a:extLst>
                  <a:ext uri="{0D108BD9-81ED-4DB2-BD59-A6C34878D82A}">
                    <a16:rowId xmlns:a16="http://schemas.microsoft.com/office/drawing/2014/main" val="408196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667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"/>
          <p:cNvSpPr/>
          <p:nvPr/>
        </p:nvSpPr>
        <p:spPr>
          <a:xfrm rot="-10126938" flipH="1">
            <a:off x="-1495031" y="-2250362"/>
            <a:ext cx="7070834" cy="4152508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5" name="Google Shape;295;p6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6" name="Google Shape;296;p6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97" name="Google Shape;297;p6"/>
          <p:cNvGrpSpPr/>
          <p:nvPr/>
        </p:nvGrpSpPr>
        <p:grpSpPr>
          <a:xfrm>
            <a:off x="12624270" y="1515406"/>
            <a:ext cx="3850127" cy="7616272"/>
            <a:chOff x="0" y="0"/>
            <a:chExt cx="2620010" cy="5182870"/>
          </a:xfrm>
        </p:grpSpPr>
        <p:sp>
          <p:nvSpPr>
            <p:cNvPr id="298" name="Google Shape;298;p6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 extrusionOk="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 extrusionOk="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58347" r="-58347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 extrusionOk="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 extrusionOk="0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 extrusionOk="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 extrusionOk="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 extrusionOk="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 extrusionOk="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 extrusionOk="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" name="Google Shape;307;p6"/>
          <p:cNvGrpSpPr/>
          <p:nvPr/>
        </p:nvGrpSpPr>
        <p:grpSpPr>
          <a:xfrm>
            <a:off x="8429980" y="3737092"/>
            <a:ext cx="5111225" cy="1124202"/>
            <a:chOff x="0" y="-57150"/>
            <a:chExt cx="1136443" cy="249958"/>
          </a:xfrm>
        </p:grpSpPr>
        <p:sp>
          <p:nvSpPr>
            <p:cNvPr id="308" name="Google Shape;308;p6"/>
            <p:cNvSpPr/>
            <p:nvPr/>
          </p:nvSpPr>
          <p:spPr>
            <a:xfrm>
              <a:off x="0" y="0"/>
              <a:ext cx="1136443" cy="192808"/>
            </a:xfrm>
            <a:custGeom>
              <a:avLst/>
              <a:gdLst/>
              <a:ahLst/>
              <a:cxnLst/>
              <a:rect l="l" t="t" r="r" b="b"/>
              <a:pathLst>
                <a:path w="1136443" h="192808" extrusionOk="0">
                  <a:moveTo>
                    <a:pt x="96404" y="0"/>
                  </a:moveTo>
                  <a:lnTo>
                    <a:pt x="1040039" y="0"/>
                  </a:lnTo>
                  <a:cubicBezTo>
                    <a:pt x="1065607" y="0"/>
                    <a:pt x="1090128" y="10157"/>
                    <a:pt x="1108207" y="28236"/>
                  </a:cubicBezTo>
                  <a:cubicBezTo>
                    <a:pt x="1126287" y="46315"/>
                    <a:pt x="1136443" y="70836"/>
                    <a:pt x="1136443" y="96404"/>
                  </a:cubicBezTo>
                  <a:lnTo>
                    <a:pt x="1136443" y="96404"/>
                  </a:lnTo>
                  <a:cubicBezTo>
                    <a:pt x="1136443" y="149646"/>
                    <a:pt x="1093282" y="192808"/>
                    <a:pt x="1040039" y="192808"/>
                  </a:cubicBezTo>
                  <a:lnTo>
                    <a:pt x="96404" y="192808"/>
                  </a:lnTo>
                  <a:cubicBezTo>
                    <a:pt x="70836" y="192808"/>
                    <a:pt x="46315" y="182651"/>
                    <a:pt x="28236" y="164572"/>
                  </a:cubicBezTo>
                  <a:cubicBezTo>
                    <a:pt x="10157" y="146493"/>
                    <a:pt x="0" y="121972"/>
                    <a:pt x="0" y="96404"/>
                  </a:cubicBezTo>
                  <a:lnTo>
                    <a:pt x="0" y="96404"/>
                  </a:lnTo>
                  <a:cubicBezTo>
                    <a:pt x="0" y="70836"/>
                    <a:pt x="10157" y="46315"/>
                    <a:pt x="28236" y="28236"/>
                  </a:cubicBezTo>
                  <a:cubicBezTo>
                    <a:pt x="46315" y="10157"/>
                    <a:pt x="70836" y="0"/>
                    <a:pt x="96404" y="0"/>
                  </a:cubicBezTo>
                  <a:close/>
                </a:path>
              </a:pathLst>
            </a:custGeom>
            <a:solidFill>
              <a:srgbClr val="FF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 txBox="1"/>
            <p:nvPr/>
          </p:nvSpPr>
          <p:spPr>
            <a:xfrm>
              <a:off x="0" y="-57150"/>
              <a:ext cx="1136443" cy="249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9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10;p6"/>
          <p:cNvGrpSpPr/>
          <p:nvPr/>
        </p:nvGrpSpPr>
        <p:grpSpPr>
          <a:xfrm>
            <a:off x="8604485" y="4130161"/>
            <a:ext cx="604175" cy="604175"/>
            <a:chOff x="0" y="0"/>
            <a:chExt cx="812800" cy="812800"/>
          </a:xfrm>
        </p:grpSpPr>
        <p:sp>
          <p:nvSpPr>
            <p:cNvPr id="311" name="Google Shape;311;p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3" name="Google Shape;313;p6"/>
          <p:cNvSpPr/>
          <p:nvPr/>
        </p:nvSpPr>
        <p:spPr>
          <a:xfrm>
            <a:off x="8719125" y="4240263"/>
            <a:ext cx="374895" cy="374895"/>
          </a:xfrm>
          <a:custGeom>
            <a:avLst/>
            <a:gdLst/>
            <a:ahLst/>
            <a:cxnLst/>
            <a:rect l="l" t="t" r="r" b="b"/>
            <a:pathLst>
              <a:path w="374895" h="374895" extrusionOk="0">
                <a:moveTo>
                  <a:pt x="0" y="0"/>
                </a:moveTo>
                <a:lnTo>
                  <a:pt x="374895" y="0"/>
                </a:lnTo>
                <a:lnTo>
                  <a:pt x="374895" y="374895"/>
                </a:lnTo>
                <a:lnTo>
                  <a:pt x="0" y="374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314" name="Google Shape;314;p6"/>
          <p:cNvGrpSpPr/>
          <p:nvPr/>
        </p:nvGrpSpPr>
        <p:grpSpPr>
          <a:xfrm>
            <a:off x="8429980" y="4786901"/>
            <a:ext cx="5111225" cy="1124202"/>
            <a:chOff x="0" y="-57150"/>
            <a:chExt cx="1136443" cy="249958"/>
          </a:xfrm>
        </p:grpSpPr>
        <p:sp>
          <p:nvSpPr>
            <p:cNvPr id="315" name="Google Shape;315;p6"/>
            <p:cNvSpPr/>
            <p:nvPr/>
          </p:nvSpPr>
          <p:spPr>
            <a:xfrm>
              <a:off x="0" y="0"/>
              <a:ext cx="1136443" cy="192808"/>
            </a:xfrm>
            <a:custGeom>
              <a:avLst/>
              <a:gdLst/>
              <a:ahLst/>
              <a:cxnLst/>
              <a:rect l="l" t="t" r="r" b="b"/>
              <a:pathLst>
                <a:path w="1136443" h="192808" extrusionOk="0">
                  <a:moveTo>
                    <a:pt x="96404" y="0"/>
                  </a:moveTo>
                  <a:lnTo>
                    <a:pt x="1040039" y="0"/>
                  </a:lnTo>
                  <a:cubicBezTo>
                    <a:pt x="1065607" y="0"/>
                    <a:pt x="1090128" y="10157"/>
                    <a:pt x="1108207" y="28236"/>
                  </a:cubicBezTo>
                  <a:cubicBezTo>
                    <a:pt x="1126287" y="46315"/>
                    <a:pt x="1136443" y="70836"/>
                    <a:pt x="1136443" y="96404"/>
                  </a:cubicBezTo>
                  <a:lnTo>
                    <a:pt x="1136443" y="96404"/>
                  </a:lnTo>
                  <a:cubicBezTo>
                    <a:pt x="1136443" y="149646"/>
                    <a:pt x="1093282" y="192808"/>
                    <a:pt x="1040039" y="192808"/>
                  </a:cubicBezTo>
                  <a:lnTo>
                    <a:pt x="96404" y="192808"/>
                  </a:lnTo>
                  <a:cubicBezTo>
                    <a:pt x="70836" y="192808"/>
                    <a:pt x="46315" y="182651"/>
                    <a:pt x="28236" y="164572"/>
                  </a:cubicBezTo>
                  <a:cubicBezTo>
                    <a:pt x="10157" y="146493"/>
                    <a:pt x="0" y="121972"/>
                    <a:pt x="0" y="96404"/>
                  </a:cubicBezTo>
                  <a:lnTo>
                    <a:pt x="0" y="96404"/>
                  </a:lnTo>
                  <a:cubicBezTo>
                    <a:pt x="0" y="70836"/>
                    <a:pt x="10157" y="46315"/>
                    <a:pt x="28236" y="28236"/>
                  </a:cubicBezTo>
                  <a:cubicBezTo>
                    <a:pt x="46315" y="10157"/>
                    <a:pt x="70836" y="0"/>
                    <a:pt x="96404" y="0"/>
                  </a:cubicBezTo>
                  <a:close/>
                </a:path>
              </a:pathLst>
            </a:custGeom>
            <a:solidFill>
              <a:srgbClr val="FF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 txBox="1"/>
            <p:nvPr/>
          </p:nvSpPr>
          <p:spPr>
            <a:xfrm>
              <a:off x="0" y="-57150"/>
              <a:ext cx="1136443" cy="249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9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p6"/>
          <p:cNvGrpSpPr/>
          <p:nvPr/>
        </p:nvGrpSpPr>
        <p:grpSpPr>
          <a:xfrm>
            <a:off x="8604485" y="5179970"/>
            <a:ext cx="604175" cy="604175"/>
            <a:chOff x="0" y="0"/>
            <a:chExt cx="812800" cy="812800"/>
          </a:xfrm>
        </p:grpSpPr>
        <p:sp>
          <p:nvSpPr>
            <p:cNvPr id="318" name="Google Shape;318;p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0" name="Google Shape;320;p6"/>
          <p:cNvSpPr/>
          <p:nvPr/>
        </p:nvSpPr>
        <p:spPr>
          <a:xfrm>
            <a:off x="8697786" y="5273840"/>
            <a:ext cx="417574" cy="411500"/>
          </a:xfrm>
          <a:custGeom>
            <a:avLst/>
            <a:gdLst/>
            <a:ahLst/>
            <a:cxnLst/>
            <a:rect l="l" t="t" r="r" b="b"/>
            <a:pathLst>
              <a:path w="417574" h="411500" extrusionOk="0">
                <a:moveTo>
                  <a:pt x="0" y="0"/>
                </a:moveTo>
                <a:lnTo>
                  <a:pt x="417574" y="0"/>
                </a:lnTo>
                <a:lnTo>
                  <a:pt x="417574" y="411500"/>
                </a:lnTo>
                <a:lnTo>
                  <a:pt x="0" y="411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321" name="Google Shape;321;p6"/>
          <p:cNvGrpSpPr/>
          <p:nvPr/>
        </p:nvGrpSpPr>
        <p:grpSpPr>
          <a:xfrm>
            <a:off x="8429980" y="5835042"/>
            <a:ext cx="5111225" cy="1124202"/>
            <a:chOff x="0" y="-57150"/>
            <a:chExt cx="1136443" cy="249958"/>
          </a:xfrm>
        </p:grpSpPr>
        <p:sp>
          <p:nvSpPr>
            <p:cNvPr id="322" name="Google Shape;322;p6"/>
            <p:cNvSpPr/>
            <p:nvPr/>
          </p:nvSpPr>
          <p:spPr>
            <a:xfrm>
              <a:off x="0" y="0"/>
              <a:ext cx="1136443" cy="192808"/>
            </a:xfrm>
            <a:custGeom>
              <a:avLst/>
              <a:gdLst/>
              <a:ahLst/>
              <a:cxnLst/>
              <a:rect l="l" t="t" r="r" b="b"/>
              <a:pathLst>
                <a:path w="1136443" h="192808" extrusionOk="0">
                  <a:moveTo>
                    <a:pt x="96404" y="0"/>
                  </a:moveTo>
                  <a:lnTo>
                    <a:pt x="1040039" y="0"/>
                  </a:lnTo>
                  <a:cubicBezTo>
                    <a:pt x="1065607" y="0"/>
                    <a:pt x="1090128" y="10157"/>
                    <a:pt x="1108207" y="28236"/>
                  </a:cubicBezTo>
                  <a:cubicBezTo>
                    <a:pt x="1126287" y="46315"/>
                    <a:pt x="1136443" y="70836"/>
                    <a:pt x="1136443" y="96404"/>
                  </a:cubicBezTo>
                  <a:lnTo>
                    <a:pt x="1136443" y="96404"/>
                  </a:lnTo>
                  <a:cubicBezTo>
                    <a:pt x="1136443" y="149646"/>
                    <a:pt x="1093282" y="192808"/>
                    <a:pt x="1040039" y="192808"/>
                  </a:cubicBezTo>
                  <a:lnTo>
                    <a:pt x="96404" y="192808"/>
                  </a:lnTo>
                  <a:cubicBezTo>
                    <a:pt x="70836" y="192808"/>
                    <a:pt x="46315" y="182651"/>
                    <a:pt x="28236" y="164572"/>
                  </a:cubicBezTo>
                  <a:cubicBezTo>
                    <a:pt x="10157" y="146493"/>
                    <a:pt x="0" y="121972"/>
                    <a:pt x="0" y="96404"/>
                  </a:cubicBezTo>
                  <a:lnTo>
                    <a:pt x="0" y="96404"/>
                  </a:lnTo>
                  <a:cubicBezTo>
                    <a:pt x="0" y="70836"/>
                    <a:pt x="10157" y="46315"/>
                    <a:pt x="28236" y="28236"/>
                  </a:cubicBezTo>
                  <a:cubicBezTo>
                    <a:pt x="46315" y="10157"/>
                    <a:pt x="70836" y="0"/>
                    <a:pt x="96404" y="0"/>
                  </a:cubicBezTo>
                  <a:close/>
                </a:path>
              </a:pathLst>
            </a:custGeom>
            <a:solidFill>
              <a:srgbClr val="FF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6"/>
            <p:cNvSpPr txBox="1"/>
            <p:nvPr/>
          </p:nvSpPr>
          <p:spPr>
            <a:xfrm>
              <a:off x="0" y="-57150"/>
              <a:ext cx="1136443" cy="249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9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24;p6"/>
          <p:cNvGrpSpPr/>
          <p:nvPr/>
        </p:nvGrpSpPr>
        <p:grpSpPr>
          <a:xfrm>
            <a:off x="8604485" y="6228110"/>
            <a:ext cx="604175" cy="604175"/>
            <a:chOff x="0" y="0"/>
            <a:chExt cx="812800" cy="812800"/>
          </a:xfrm>
        </p:grpSpPr>
        <p:sp>
          <p:nvSpPr>
            <p:cNvPr id="325" name="Google Shape;325;p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" name="Google Shape;327;p6"/>
          <p:cNvGrpSpPr/>
          <p:nvPr/>
        </p:nvGrpSpPr>
        <p:grpSpPr>
          <a:xfrm>
            <a:off x="8429980" y="6884851"/>
            <a:ext cx="5111225" cy="1124202"/>
            <a:chOff x="0" y="-57150"/>
            <a:chExt cx="1136443" cy="249958"/>
          </a:xfrm>
        </p:grpSpPr>
        <p:sp>
          <p:nvSpPr>
            <p:cNvPr id="328" name="Google Shape;328;p6"/>
            <p:cNvSpPr/>
            <p:nvPr/>
          </p:nvSpPr>
          <p:spPr>
            <a:xfrm>
              <a:off x="0" y="0"/>
              <a:ext cx="1136443" cy="192808"/>
            </a:xfrm>
            <a:custGeom>
              <a:avLst/>
              <a:gdLst/>
              <a:ahLst/>
              <a:cxnLst/>
              <a:rect l="l" t="t" r="r" b="b"/>
              <a:pathLst>
                <a:path w="1136443" h="192808" extrusionOk="0">
                  <a:moveTo>
                    <a:pt x="96404" y="0"/>
                  </a:moveTo>
                  <a:lnTo>
                    <a:pt x="1040039" y="0"/>
                  </a:lnTo>
                  <a:cubicBezTo>
                    <a:pt x="1065607" y="0"/>
                    <a:pt x="1090128" y="10157"/>
                    <a:pt x="1108207" y="28236"/>
                  </a:cubicBezTo>
                  <a:cubicBezTo>
                    <a:pt x="1126287" y="46315"/>
                    <a:pt x="1136443" y="70836"/>
                    <a:pt x="1136443" y="96404"/>
                  </a:cubicBezTo>
                  <a:lnTo>
                    <a:pt x="1136443" y="96404"/>
                  </a:lnTo>
                  <a:cubicBezTo>
                    <a:pt x="1136443" y="149646"/>
                    <a:pt x="1093282" y="192808"/>
                    <a:pt x="1040039" y="192808"/>
                  </a:cubicBezTo>
                  <a:lnTo>
                    <a:pt x="96404" y="192808"/>
                  </a:lnTo>
                  <a:cubicBezTo>
                    <a:pt x="70836" y="192808"/>
                    <a:pt x="46315" y="182651"/>
                    <a:pt x="28236" y="164572"/>
                  </a:cubicBezTo>
                  <a:cubicBezTo>
                    <a:pt x="10157" y="146493"/>
                    <a:pt x="0" y="121972"/>
                    <a:pt x="0" y="96404"/>
                  </a:cubicBezTo>
                  <a:lnTo>
                    <a:pt x="0" y="96404"/>
                  </a:lnTo>
                  <a:cubicBezTo>
                    <a:pt x="0" y="70836"/>
                    <a:pt x="10157" y="46315"/>
                    <a:pt x="28236" y="28236"/>
                  </a:cubicBezTo>
                  <a:cubicBezTo>
                    <a:pt x="46315" y="10157"/>
                    <a:pt x="70836" y="0"/>
                    <a:pt x="96404" y="0"/>
                  </a:cubicBezTo>
                  <a:close/>
                </a:path>
              </a:pathLst>
            </a:custGeom>
            <a:solidFill>
              <a:srgbClr val="FF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6"/>
            <p:cNvSpPr txBox="1"/>
            <p:nvPr/>
          </p:nvSpPr>
          <p:spPr>
            <a:xfrm>
              <a:off x="0" y="-57150"/>
              <a:ext cx="1136443" cy="249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9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0" name="Google Shape;330;p6"/>
          <p:cNvGrpSpPr/>
          <p:nvPr/>
        </p:nvGrpSpPr>
        <p:grpSpPr>
          <a:xfrm>
            <a:off x="8604485" y="7277920"/>
            <a:ext cx="604175" cy="604175"/>
            <a:chOff x="0" y="0"/>
            <a:chExt cx="812800" cy="812800"/>
          </a:xfrm>
        </p:grpSpPr>
        <p:sp>
          <p:nvSpPr>
            <p:cNvPr id="331" name="Google Shape;331;p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3" name="Google Shape;333;p6"/>
          <p:cNvSpPr/>
          <p:nvPr/>
        </p:nvSpPr>
        <p:spPr>
          <a:xfrm>
            <a:off x="8719125" y="6320678"/>
            <a:ext cx="396237" cy="445666"/>
          </a:xfrm>
          <a:custGeom>
            <a:avLst/>
            <a:gdLst/>
            <a:ahLst/>
            <a:cxnLst/>
            <a:rect l="l" t="t" r="r" b="b"/>
            <a:pathLst>
              <a:path w="396237" h="445666" extrusionOk="0">
                <a:moveTo>
                  <a:pt x="0" y="0"/>
                </a:moveTo>
                <a:lnTo>
                  <a:pt x="396238" y="0"/>
                </a:lnTo>
                <a:lnTo>
                  <a:pt x="396238" y="445665"/>
                </a:lnTo>
                <a:lnTo>
                  <a:pt x="0" y="4456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4" name="Google Shape;334;p6"/>
          <p:cNvSpPr/>
          <p:nvPr/>
        </p:nvSpPr>
        <p:spPr>
          <a:xfrm>
            <a:off x="8736778" y="7406918"/>
            <a:ext cx="339590" cy="381952"/>
          </a:xfrm>
          <a:custGeom>
            <a:avLst/>
            <a:gdLst/>
            <a:ahLst/>
            <a:cxnLst/>
            <a:rect l="l" t="t" r="r" b="b"/>
            <a:pathLst>
              <a:path w="339590" h="381952" extrusionOk="0">
                <a:moveTo>
                  <a:pt x="0" y="0"/>
                </a:moveTo>
                <a:lnTo>
                  <a:pt x="339590" y="0"/>
                </a:lnTo>
                <a:lnTo>
                  <a:pt x="339590" y="381952"/>
                </a:lnTo>
                <a:lnTo>
                  <a:pt x="0" y="381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5" name="Google Shape;335;p6"/>
          <p:cNvSpPr txBox="1"/>
          <p:nvPr/>
        </p:nvSpPr>
        <p:spPr>
          <a:xfrm>
            <a:off x="9281320" y="4172265"/>
            <a:ext cx="3980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61">
                <a:latin typeface="Open Sans Light"/>
                <a:ea typeface="Open Sans Light"/>
                <a:cs typeface="Open Sans Light"/>
                <a:sym typeface="Open Sans Light"/>
              </a:rPr>
              <a:t>MATRÍCULA GENERAL</a:t>
            </a:r>
            <a:endParaRPr/>
          </a:p>
        </p:txBody>
      </p:sp>
      <p:sp>
        <p:nvSpPr>
          <p:cNvPr id="336" name="Google Shape;336;p6"/>
          <p:cNvSpPr txBox="1"/>
          <p:nvPr/>
        </p:nvSpPr>
        <p:spPr>
          <a:xfrm>
            <a:off x="9281320" y="5222074"/>
            <a:ext cx="3980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61">
                <a:latin typeface="Open Sans Light"/>
                <a:ea typeface="Open Sans Light"/>
                <a:cs typeface="Open Sans Light"/>
                <a:sym typeface="Open Sans Light"/>
              </a:rPr>
              <a:t>ASISTENCIA</a:t>
            </a:r>
            <a:endParaRPr/>
          </a:p>
        </p:txBody>
      </p:sp>
      <p:sp>
        <p:nvSpPr>
          <p:cNvPr id="337" name="Google Shape;337;p6"/>
          <p:cNvSpPr txBox="1"/>
          <p:nvPr/>
        </p:nvSpPr>
        <p:spPr>
          <a:xfrm>
            <a:off x="9281320" y="6270215"/>
            <a:ext cx="3980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61">
                <a:latin typeface="Open Sans Light"/>
                <a:ea typeface="Open Sans Light"/>
                <a:cs typeface="Open Sans Light"/>
                <a:sym typeface="Open Sans Light"/>
              </a:rPr>
              <a:t>ALIMENTACIÓN</a:t>
            </a:r>
            <a:endParaRPr/>
          </a:p>
        </p:txBody>
      </p:sp>
      <p:sp>
        <p:nvSpPr>
          <p:cNvPr id="338" name="Google Shape;338;p6"/>
          <p:cNvSpPr txBox="1"/>
          <p:nvPr/>
        </p:nvSpPr>
        <p:spPr>
          <a:xfrm>
            <a:off x="9281320" y="7320024"/>
            <a:ext cx="3980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61">
                <a:latin typeface="Open Sans Light"/>
                <a:ea typeface="Open Sans Light"/>
                <a:cs typeface="Open Sans Light"/>
                <a:sym typeface="Open Sans Light"/>
              </a:rPr>
              <a:t>SALUD</a:t>
            </a:r>
            <a:endParaRPr/>
          </a:p>
        </p:txBody>
      </p:sp>
      <p:sp>
        <p:nvSpPr>
          <p:cNvPr id="339" name="Google Shape;339;p6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0" name="Google Shape;340;p6"/>
          <p:cNvSpPr txBox="1"/>
          <p:nvPr/>
        </p:nvSpPr>
        <p:spPr>
          <a:xfrm>
            <a:off x="1268050" y="2201748"/>
            <a:ext cx="11137145" cy="84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45" b="0" i="0" u="none" strike="noStrike" cap="none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INSPECTORÍA GENERAL</a:t>
            </a:r>
            <a:endParaRPr/>
          </a:p>
        </p:txBody>
      </p:sp>
      <p:sp>
        <p:nvSpPr>
          <p:cNvPr id="341" name="Google Shape;341;p6"/>
          <p:cNvSpPr txBox="1"/>
          <p:nvPr/>
        </p:nvSpPr>
        <p:spPr>
          <a:xfrm>
            <a:off x="2040375" y="3737100"/>
            <a:ext cx="5735100" cy="3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el trabajo de gestión, organización y supervisión realizado durante el año 2023, se enfatizó en mejorar el funcionamiento de la escuela y garantizar el cumplimiento de las normas y organizaciones escolares.</a:t>
            </a:r>
            <a:endParaRPr sz="3300"/>
          </a:p>
        </p:txBody>
      </p:sp>
      <p:sp>
        <p:nvSpPr>
          <p:cNvPr id="342" name="Google Shape;342;p6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63a4c33879_0_82"/>
          <p:cNvSpPr/>
          <p:nvPr/>
        </p:nvSpPr>
        <p:spPr>
          <a:xfrm rot="-10124778" flipH="1">
            <a:off x="-1494450" y="-2245232"/>
            <a:ext cx="7065264" cy="4149237"/>
          </a:xfrm>
          <a:custGeom>
            <a:avLst/>
            <a:gdLst/>
            <a:ahLst/>
            <a:cxnLst/>
            <a:rect l="l" t="t" r="r" b="b"/>
            <a:pathLst>
              <a:path w="7070834" h="4152508" extrusionOk="0">
                <a:moveTo>
                  <a:pt x="7070835" y="0"/>
                </a:moveTo>
                <a:lnTo>
                  <a:pt x="0" y="0"/>
                </a:lnTo>
                <a:lnTo>
                  <a:pt x="0" y="4152508"/>
                </a:lnTo>
                <a:lnTo>
                  <a:pt x="7070835" y="4152508"/>
                </a:lnTo>
                <a:lnTo>
                  <a:pt x="70708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8" name="Google Shape;348;g263a4c33879_0_82"/>
          <p:cNvSpPr/>
          <p:nvPr/>
        </p:nvSpPr>
        <p:spPr>
          <a:xfrm flipH="1">
            <a:off x="11614265" y="6959243"/>
            <a:ext cx="8858435" cy="5202317"/>
          </a:xfrm>
          <a:custGeom>
            <a:avLst/>
            <a:gdLst/>
            <a:ahLst/>
            <a:cxnLst/>
            <a:rect l="l" t="t" r="r" b="b"/>
            <a:pathLst>
              <a:path w="8858435" h="5202317" extrusionOk="0">
                <a:moveTo>
                  <a:pt x="8858435" y="0"/>
                </a:moveTo>
                <a:lnTo>
                  <a:pt x="0" y="0"/>
                </a:lnTo>
                <a:lnTo>
                  <a:pt x="0" y="5202318"/>
                </a:lnTo>
                <a:lnTo>
                  <a:pt x="8858435" y="5202318"/>
                </a:lnTo>
                <a:lnTo>
                  <a:pt x="885843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9" name="Google Shape;349;g263a4c33879_0_82"/>
          <p:cNvSpPr/>
          <p:nvPr/>
        </p:nvSpPr>
        <p:spPr>
          <a:xfrm>
            <a:off x="12399939" y="8709039"/>
            <a:ext cx="4298788" cy="849011"/>
          </a:xfrm>
          <a:custGeom>
            <a:avLst/>
            <a:gdLst/>
            <a:ahLst/>
            <a:cxnLst/>
            <a:rect l="l" t="t" r="r" b="b"/>
            <a:pathLst>
              <a:path w="4298788" h="849011" extrusionOk="0">
                <a:moveTo>
                  <a:pt x="0" y="0"/>
                </a:moveTo>
                <a:lnTo>
                  <a:pt x="4298788" y="0"/>
                </a:lnTo>
                <a:lnTo>
                  <a:pt x="4298788" y="849010"/>
                </a:lnTo>
                <a:lnTo>
                  <a:pt x="0" y="84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350" name="Google Shape;350;g263a4c33879_0_82"/>
          <p:cNvGrpSpPr/>
          <p:nvPr/>
        </p:nvGrpSpPr>
        <p:grpSpPr>
          <a:xfrm>
            <a:off x="8604485" y="4130161"/>
            <a:ext cx="604154" cy="604154"/>
            <a:chOff x="0" y="0"/>
            <a:chExt cx="812800" cy="812800"/>
          </a:xfrm>
        </p:grpSpPr>
        <p:sp>
          <p:nvSpPr>
            <p:cNvPr id="351" name="Google Shape;351;g263a4c33879_0_8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352" name="Google Shape;352;g263a4c33879_0_82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3" name="Google Shape;353;g263a4c33879_0_82"/>
          <p:cNvGrpSpPr/>
          <p:nvPr/>
        </p:nvGrpSpPr>
        <p:grpSpPr>
          <a:xfrm>
            <a:off x="8604485" y="5179970"/>
            <a:ext cx="604154" cy="604154"/>
            <a:chOff x="0" y="0"/>
            <a:chExt cx="812800" cy="812800"/>
          </a:xfrm>
        </p:grpSpPr>
        <p:sp>
          <p:nvSpPr>
            <p:cNvPr id="354" name="Google Shape;354;g263a4c33879_0_8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355" name="Google Shape;355;g263a4c33879_0_82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6" name="Google Shape;356;g263a4c33879_0_82"/>
          <p:cNvGrpSpPr/>
          <p:nvPr/>
        </p:nvGrpSpPr>
        <p:grpSpPr>
          <a:xfrm>
            <a:off x="8604485" y="6228110"/>
            <a:ext cx="604154" cy="604154"/>
            <a:chOff x="0" y="0"/>
            <a:chExt cx="812800" cy="812800"/>
          </a:xfrm>
        </p:grpSpPr>
        <p:sp>
          <p:nvSpPr>
            <p:cNvPr id="357" name="Google Shape;357;g263a4c33879_0_8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358" name="Google Shape;358;g263a4c33879_0_82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9" name="Google Shape;359;g263a4c33879_0_82"/>
          <p:cNvGrpSpPr/>
          <p:nvPr/>
        </p:nvGrpSpPr>
        <p:grpSpPr>
          <a:xfrm>
            <a:off x="8604485" y="7277920"/>
            <a:ext cx="604154" cy="604154"/>
            <a:chOff x="0" y="0"/>
            <a:chExt cx="812800" cy="812800"/>
          </a:xfrm>
        </p:grpSpPr>
        <p:sp>
          <p:nvSpPr>
            <p:cNvPr id="360" name="Google Shape;360;g263a4c33879_0_8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361" name="Google Shape;361;g263a4c33879_0_82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g263a4c33879_0_82"/>
          <p:cNvSpPr/>
          <p:nvPr/>
        </p:nvSpPr>
        <p:spPr>
          <a:xfrm>
            <a:off x="15570274" y="-4346999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3" name="Google Shape;363;g263a4c33879_0_82"/>
          <p:cNvSpPr txBox="1"/>
          <p:nvPr/>
        </p:nvSpPr>
        <p:spPr>
          <a:xfrm>
            <a:off x="1262750" y="1636648"/>
            <a:ext cx="11137200" cy="150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292F3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MATRÍCULA GENERAL 2023</a:t>
            </a:r>
            <a:endParaRPr sz="1800" dirty="0"/>
          </a:p>
        </p:txBody>
      </p:sp>
      <p:sp>
        <p:nvSpPr>
          <p:cNvPr id="364" name="Google Shape;364;g263a4c33879_0_82"/>
          <p:cNvSpPr/>
          <p:nvPr/>
        </p:nvSpPr>
        <p:spPr>
          <a:xfrm>
            <a:off x="-1650556" y="9258300"/>
            <a:ext cx="6722198" cy="6172200"/>
          </a:xfrm>
          <a:custGeom>
            <a:avLst/>
            <a:gdLst/>
            <a:ahLst/>
            <a:cxnLst/>
            <a:rect l="l" t="t" r="r" b="b"/>
            <a:pathLst>
              <a:path w="6722198" h="6172200" extrusionOk="0">
                <a:moveTo>
                  <a:pt x="0" y="0"/>
                </a:moveTo>
                <a:lnTo>
                  <a:pt x="6722198" y="0"/>
                </a:lnTo>
                <a:lnTo>
                  <a:pt x="672219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aphicFrame>
        <p:nvGraphicFramePr>
          <p:cNvPr id="365" name="Google Shape;365;g263a4c33879_0_82"/>
          <p:cNvGraphicFramePr/>
          <p:nvPr>
            <p:extLst>
              <p:ext uri="{D42A27DB-BD31-4B8C-83A1-F6EECF244321}">
                <p14:modId xmlns:p14="http://schemas.microsoft.com/office/powerpoint/2010/main" val="3901541882"/>
              </p:ext>
            </p:extLst>
          </p:nvPr>
        </p:nvGraphicFramePr>
        <p:xfrm>
          <a:off x="496389" y="3378950"/>
          <a:ext cx="17478101" cy="5448269"/>
        </p:xfrm>
        <a:graphic>
          <a:graphicData uri="http://schemas.openxmlformats.org/drawingml/2006/table">
            <a:tbl>
              <a:tblPr>
                <a:noFill/>
                <a:tableStyleId>{DEB47E98-3975-4F3A-8D40-AEB030D48182}</a:tableStyleId>
              </a:tblPr>
              <a:tblGrid>
                <a:gridCol w="10166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9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1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5596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400" b="1" dirty="0"/>
                        <a:t>NIVEL</a:t>
                      </a:r>
                      <a:endParaRPr sz="54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400" b="1"/>
                        <a:t>N° CURSOS</a:t>
                      </a:r>
                      <a:endParaRPr sz="54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 b="1"/>
                        <a:t>MATRÍCULA 2023</a:t>
                      </a:r>
                      <a:endParaRPr sz="48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07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400" dirty="0"/>
                        <a:t>NIVEL PARVULARIO</a:t>
                      </a:r>
                      <a:endParaRPr sz="54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400" dirty="0"/>
                        <a:t>4</a:t>
                      </a:r>
                      <a:endParaRPr sz="54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400"/>
                        <a:t>109</a:t>
                      </a:r>
                      <a:endParaRPr sz="54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07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400"/>
                        <a:t>EDUCACIÓN BÁSICA </a:t>
                      </a:r>
                      <a:endParaRPr sz="5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400" dirty="0"/>
                        <a:t>32</a:t>
                      </a:r>
                      <a:endParaRPr sz="54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400" dirty="0"/>
                        <a:t>886</a:t>
                      </a:r>
                      <a:endParaRPr sz="5400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07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400" b="1"/>
                        <a:t>TOTAL</a:t>
                      </a:r>
                      <a:endParaRPr sz="54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400" b="1"/>
                        <a:t>36</a:t>
                      </a:r>
                      <a:endParaRPr sz="5400" b="1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400" b="1" dirty="0"/>
                        <a:t>995</a:t>
                      </a:r>
                      <a:endParaRPr sz="5400" b="1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865</Words>
  <Application>Microsoft Macintosh PowerPoint</Application>
  <PresentationFormat>Personalizado</PresentationFormat>
  <Paragraphs>360</Paragraphs>
  <Slides>33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9" baseType="lpstr">
      <vt:lpstr>League Spartan</vt:lpstr>
      <vt:lpstr>Arial</vt:lpstr>
      <vt:lpstr>Open Sans</vt:lpstr>
      <vt:lpstr>Calibri</vt:lpstr>
      <vt:lpstr>Open Sans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 24</dc:creator>
  <cp:lastModifiedBy>Director.2942@daemtalca.cl</cp:lastModifiedBy>
  <cp:revision>2</cp:revision>
  <dcterms:created xsi:type="dcterms:W3CDTF">2006-08-16T00:00:00Z</dcterms:created>
  <dcterms:modified xsi:type="dcterms:W3CDTF">2024-03-26T11:54:07Z</dcterms:modified>
</cp:coreProperties>
</file>